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1" d="100"/>
          <a:sy n="61" d="100"/>
        </p:scale>
        <p:origin x="136" y="60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3A565-4B85-4505-8F50-30393022CA75}" type="datetimeFigureOut">
              <a:rPr lang="zh-TW" altLang="en-US" smtClean="0"/>
              <a:t>2023/8/5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3507CB-1556-44A1-B471-2EF833ADE1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1652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3E4643F-420D-4DD8-AAE6-F93A9B71C7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9BC4992-2A6A-4A9A-A6A7-D773BCD60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9BA9411-49D9-47B1-ABD0-153C2CBF1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0468-ABBA-4484-9670-241841F5719E}" type="datetimeFigureOut">
              <a:rPr lang="zh-TW" altLang="en-US" smtClean="0"/>
              <a:t>2023/8/5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7451E99-7DBB-4859-9FEC-C0DF4CB81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CC73505-05E6-4CB7-A8E6-FB05061DD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AECE-3916-493C-A7D9-3A906B145C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0938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F4F2B29-5332-4227-8F28-8770E6604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587D5AF-7166-4766-9893-CBC6EC713A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005A820-C279-4D90-BAEB-3DB273C31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0468-ABBA-4484-9670-241841F5719E}" type="datetimeFigureOut">
              <a:rPr lang="zh-TW" altLang="en-US" smtClean="0"/>
              <a:t>2023/8/5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A1C4DC8-8BB1-4E94-9ECE-991C5C813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D636B28-4862-435E-AFDE-EE5293CE5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AECE-3916-493C-A7D9-3A906B145C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9315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DC170DF2-F44F-4245-A579-FA8853F13C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C86AB58-9B17-45AD-A693-D7A9FE44B4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78E8D61-7805-42CC-B73C-981449937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0468-ABBA-4484-9670-241841F5719E}" type="datetimeFigureOut">
              <a:rPr lang="zh-TW" altLang="en-US" smtClean="0"/>
              <a:t>2023/8/5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8B3686A-6BD4-4C7F-8A3D-0967C3AE2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F01CA4A-D1C5-4EB8-8625-CF1671B4C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AECE-3916-493C-A7D9-3A906B145C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081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16FA73A-0D2E-4948-BF46-FDB2A6431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011639-F713-4B36-8366-910A83059F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A797801-F36D-4C21-9AC1-446C984E3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0468-ABBA-4484-9670-241841F5719E}" type="datetimeFigureOut">
              <a:rPr lang="zh-TW" altLang="en-US" smtClean="0"/>
              <a:t>2023/8/5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60D1611-D001-4AE6-AA57-705B38581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C4EF3D1-A196-43B8-933C-F409EF2E1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AECE-3916-493C-A7D9-3A906B145C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6700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717984A-A517-49E3-9124-BDCED76D4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A62E29F-89D6-4169-8065-C4D6671870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912FAB5-5F95-486C-9B96-F9F1C29BD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0468-ABBA-4484-9670-241841F5719E}" type="datetimeFigureOut">
              <a:rPr lang="zh-TW" altLang="en-US" smtClean="0"/>
              <a:t>2023/8/5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19F4EE6-6B22-4276-ACEB-8B8EB34E2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D566EE8-F516-4D4A-A83A-CDA328536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AECE-3916-493C-A7D9-3A906B145C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5738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59FB4F9-1EF9-44BE-A1AC-91A6D32C7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75C90F9-F359-4A88-92B2-DF3C7E9942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43DB944-E0E1-4005-9BD8-FB13E58C0D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B0EFB35-8E77-4930-8A16-DB0EBCCED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0468-ABBA-4484-9670-241841F5719E}" type="datetimeFigureOut">
              <a:rPr lang="zh-TW" altLang="en-US" smtClean="0"/>
              <a:t>2023/8/5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2D3DCAB-EEF4-481E-A7F8-111E2D3D3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15E25D1-5D66-42AA-9EFF-808CC2515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AECE-3916-493C-A7D9-3A906B145C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0843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E064CBF-4111-48C5-8A04-861D8BBF0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6930CE8-B430-4F3A-88B9-6BBB7ABAB9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B52E670B-2E87-454C-933C-78A141E33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444AA0C0-2996-4774-A347-6219055C0E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43B4E84B-2F89-446D-B968-F901188221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2F64EF69-178E-46DA-A539-EA1A52BC9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0468-ABBA-4484-9670-241841F5719E}" type="datetimeFigureOut">
              <a:rPr lang="zh-TW" altLang="en-US" smtClean="0"/>
              <a:t>2023/8/5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54342994-8C8A-4655-B6C0-47F0BC75C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11CF1900-D1E4-4CD1-B785-D0CD865D6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AECE-3916-493C-A7D9-3A906B145C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0250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6BC675B-8C6D-43C1-A8CD-7312878E0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C4D21F7E-50EC-47A2-ADFE-608737000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0468-ABBA-4484-9670-241841F5719E}" type="datetimeFigureOut">
              <a:rPr lang="zh-TW" altLang="en-US" smtClean="0"/>
              <a:t>2023/8/5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53B846A7-0CD0-4DC3-BCB5-45B3E11CC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E1DF3878-6272-4247-BEBA-19CC6AE6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AECE-3916-493C-A7D9-3A906B145C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9967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C5D5C88C-B259-4D4E-823A-5CBE63DA2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0468-ABBA-4484-9670-241841F5719E}" type="datetimeFigureOut">
              <a:rPr lang="zh-TW" altLang="en-US" smtClean="0"/>
              <a:t>2023/8/5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91DDD210-C6DF-4DC0-B67C-6BAC2859D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25CBCE0-C08D-44EE-AD85-96E8013AE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AECE-3916-493C-A7D9-3A906B145C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7836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0CD1700-BCB7-45E4-ACB0-FC74DBA0D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CA11FFF-3733-4A14-94D4-90CB282E5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476E9E6C-BE04-4B11-9AC1-32CF574988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8937A1D-12B3-4D5E-A54A-76E6BE396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0468-ABBA-4484-9670-241841F5719E}" type="datetimeFigureOut">
              <a:rPr lang="zh-TW" altLang="en-US" smtClean="0"/>
              <a:t>2023/8/5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B56D078-E7A8-4C07-B439-DBD17470B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953271D-29A3-4898-A469-A0E1AFBDB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AECE-3916-493C-A7D9-3A906B145C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0652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31C271D-7A93-4230-8714-35F6AD854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1BB40022-E5CC-4E7A-AE1E-D3C8F80BF9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7927515-35AA-4D14-982E-202E86991F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99BBFC5-796B-4B44-9D59-7F185B05C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0468-ABBA-4484-9670-241841F5719E}" type="datetimeFigureOut">
              <a:rPr lang="zh-TW" altLang="en-US" smtClean="0"/>
              <a:t>2023/8/5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D21687E-3B02-4C7C-924F-6368189BD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B5E3CDF-9430-40DB-9BD9-F10F36511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AECE-3916-493C-A7D9-3A906B145C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6631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1CB472E8-9A96-499C-B662-7054F4FDF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338432F-0A6C-45E9-9F09-B9C83984C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8D8CC7F-C9CF-4479-86AC-8922914B00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E0468-ABBA-4484-9670-241841F5719E}" type="datetimeFigureOut">
              <a:rPr lang="zh-TW" altLang="en-US" smtClean="0"/>
              <a:t>2023/8/5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E8EE72A-C31B-4916-880D-E7EBF78334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FF76D2E-A56A-4F23-BED6-7ED61FA82C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AECE-3916-493C-A7D9-3A906B145C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285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E7A9303-0BE8-444D-A7FC-4611EB95C5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2997185"/>
            <a:ext cx="12191999" cy="863629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altLang="zh-TW" sz="5400"/>
              <a:t>10.2.2 Two-Factor CIR Model </a:t>
            </a:r>
            <a:endParaRPr lang="zh-TW" altLang="en-US" sz="5400"/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5E226005-D140-4588-879D-A4E83EDB496C}"/>
              </a:ext>
            </a:extLst>
          </p:cNvPr>
          <p:cNvSpPr txBox="1">
            <a:spLocks/>
          </p:cNvSpPr>
          <p:nvPr/>
        </p:nvSpPr>
        <p:spPr>
          <a:xfrm>
            <a:off x="0" y="6275895"/>
            <a:ext cx="3613608" cy="58210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en-US" sz="1600" b="1"/>
              <a:t>報告人</a:t>
            </a:r>
            <a:r>
              <a:rPr lang="en-US" altLang="zh-TW" sz="1600" b="1"/>
              <a:t>:</a:t>
            </a:r>
            <a:r>
              <a:rPr lang="zh-TW" altLang="en-US" sz="1600" b="1"/>
              <a:t> 汪文豪 </a:t>
            </a:r>
            <a:endParaRPr lang="en-US" altLang="zh-TW" sz="1600" b="1"/>
          </a:p>
          <a:p>
            <a:pPr algn="l"/>
            <a:r>
              <a:rPr lang="zh-TW" altLang="en-US" sz="1600" b="1"/>
              <a:t>報告日期</a:t>
            </a:r>
            <a:r>
              <a:rPr lang="en-US" altLang="zh-TW" sz="1600" b="1"/>
              <a:t>:</a:t>
            </a:r>
            <a:r>
              <a:rPr lang="zh-TW" altLang="en-US" sz="1600" b="1"/>
              <a:t> </a:t>
            </a:r>
            <a:r>
              <a:rPr lang="en-US" altLang="zh-TW" sz="1600" b="1"/>
              <a:t>2023.08.08</a:t>
            </a:r>
          </a:p>
        </p:txBody>
      </p:sp>
    </p:spTree>
    <p:extLst>
      <p:ext uri="{BB962C8B-B14F-4D97-AF65-F5344CB8AC3E}">
        <p14:creationId xmlns:p14="http://schemas.microsoft.com/office/powerpoint/2010/main" val="1050180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8F38BF4D-9377-416D-9C28-F5B192CEB5DA}"/>
                  </a:ext>
                </a:extLst>
              </p:cNvPr>
              <p:cNvSpPr txBox="1"/>
              <p:nvPr/>
            </p:nvSpPr>
            <p:spPr>
              <a:xfrm>
                <a:off x="-168165" y="189664"/>
                <a:ext cx="6096000" cy="27739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8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zh-TW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1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altLang="zh-TW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zh-TW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1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altLang="zh-TW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altLang="zh-TW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TW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1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altLang="zh-TW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TW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18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altLang="zh-TW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zh-TW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18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en-US" altLang="zh-TW" sz="1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zh-TW" sz="1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TW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1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altLang="zh-TW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TW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18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altLang="zh-TW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zh-TW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18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en-US" altLang="zh-TW" sz="1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zh-TW" sz="1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  <m:r>
                        <a:rPr lang="en-US" altLang="zh-TW" sz="18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10.2.53</m:t>
                          </m:r>
                        </m:e>
                      </m:d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altLang="zh-TW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sz="18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altLang="zh-TW" sz="1800" b="0" i="1" smtClean="0">
                          <a:latin typeface="Cambria Math" panose="02040503050406030204" pitchFamily="18" charset="0"/>
                        </a:rPr>
                        <m:t>∗(</m:t>
                      </m:r>
                      <m:sSub>
                        <m:sSubPr>
                          <m:ctrlP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Sup>
                        <m:sSubSupPr>
                          <m:ctrlP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Sup>
                        <m:sSubSupPr>
                          <m:ctrlP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sz="1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∗−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∗−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∗−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∗−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+0=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∗</m:t>
                      </m:r>
                      <m:sSubSup>
                        <m:sSubSup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 ∗−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∗−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+0=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∗</m:t>
                      </m:r>
                      <m:sSubSup>
                        <m:sSubSup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br>
                  <a:rPr lang="en-US" altLang="zh-TW"/>
                </a:br>
                <a:endParaRPr lang="zh-TW" altLang="en-US"/>
              </a:p>
            </p:txBody>
          </p:sp>
        </mc:Choice>
        <mc:Fallback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8F38BF4D-9377-416D-9C28-F5B192CEB5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68165" y="189664"/>
                <a:ext cx="6096000" cy="27739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F5BEA319-B1E9-4F96-9187-F1D741FE68D8}"/>
                  </a:ext>
                </a:extLst>
              </p:cNvPr>
              <p:cNvSpPr txBox="1"/>
              <p:nvPr/>
            </p:nvSpPr>
            <p:spPr>
              <a:xfrm>
                <a:off x="6716111" y="-26036"/>
                <a:ext cx="5475889" cy="8812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TW" altLang="en-US" i="1"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=−</m:t>
                      </m:r>
                      <m:sSubSup>
                        <m:sSubSup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TW" altLang="en-US" i="1"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=1,2,  </m:t>
                      </m:r>
                      <m:f>
                        <m:f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TW" altLang="en-US" i="1"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zh-TW" altLang="en-US" i="1">
                          <a:latin typeface="Cambria Math" panose="02040503050406030204" pitchFamily="18" charset="0"/>
                        </a:rPr>
                        <m:t>𝜏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zh-TW" altLang="en-US"/>
              </a:p>
            </p:txBody>
          </p:sp>
        </mc:Choice>
        <mc:Fallback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F5BEA319-B1E9-4F96-9187-F1D741FE68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6111" y="-26036"/>
                <a:ext cx="5475889" cy="8812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FF3B1B35-21E6-40DB-8B13-7D2883FE93AB}"/>
                  </a:ext>
                </a:extLst>
              </p:cNvPr>
              <p:cNvSpPr txBox="1"/>
              <p:nvPr/>
            </p:nvSpPr>
            <p:spPr>
              <a:xfrm>
                <a:off x="84083" y="2764113"/>
                <a:ext cx="12107917" cy="32758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</m:e>
                            <m:sub>
                              <m: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altLang="zh-TW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</m:e>
                            <m:sub>
                              <m: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zh-TW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</m:e>
                            <m:sub>
                              <m: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TW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altLang="zh-TW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altLang="zh-TW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altLang="zh-TW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1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1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zh-TW" sz="1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altLang="zh-TW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altLang="zh-TW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zh-TW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zh-TW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altLang="zh-TW" sz="1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1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zh-TW" sz="1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TW" sz="1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TW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altLang="zh-TW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altLang="zh-TW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zh-TW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altLang="zh-TW" sz="1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1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zh-TW" sz="1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TW" sz="1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TW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altLang="zh-TW" sz="1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1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zh-TW" sz="1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TW" sz="1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sz="1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TW" sz="1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TW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altLang="zh-TW" sz="1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1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zh-TW" sz="1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TW" sz="1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sz="1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TW" sz="1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TW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 </m:t>
                      </m:r>
                      <m:d>
                        <m:dPr>
                          <m:ctrlP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10.2.52</m:t>
                          </m:r>
                        </m:e>
                      </m:d>
                    </m:oMath>
                  </m:oMathPara>
                </a14:m>
                <a:br>
                  <a:rPr lang="en-US" altLang="zh-TW" sz="1800" b="0">
                    <a:solidFill>
                      <a:schemeClr val="tx1"/>
                    </a:solidFill>
                  </a:rPr>
                </a:br>
                <a14:m>
                  <m:oMath xmlns:m="http://schemas.openxmlformats.org/officeDocument/2006/math">
                    <m:r>
                      <a:rPr lang="en-US" altLang="zh-TW" i="1">
                        <a:latin typeface="Cambria Math" panose="02040503050406030204" pitchFamily="18" charset="0"/>
                      </a:rPr>
                      <m:t>=−</m:t>
                    </m:r>
                    <m:d>
                      <m:d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TW" altLang="en-US" i="1">
                                <a:latin typeface="Cambria Math" panose="02040503050406030204" pitchFamily="18" charset="0"/>
                              </a:rPr>
                              <m:t>𝛿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TW" altLang="en-US" i="1">
                                <a:latin typeface="Cambria Math" panose="02040503050406030204" pitchFamily="18" charset="0"/>
                              </a:rPr>
                              <m:t>𝛿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TW" altLang="en-US" i="1">
                                <a:latin typeface="Cambria Math" panose="02040503050406030204" pitchFamily="18" charset="0"/>
                              </a:rPr>
                              <m:t>𝛿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altLang="zh-TW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TW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altLang="zh-TW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∗</m:t>
                    </m:r>
                    <m:d>
                      <m:dPr>
                        <m:ctrlPr>
                          <a:rPr lang="en-US" altLang="zh-TW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Sup>
                          <m:sSubSupPr>
                            <m:ctrlP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  <m:d>
                          <m:dPr>
                            <m:ctrlP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  <m: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altLang="zh-TW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Sup>
                          <m:sSubSupPr>
                            <m:ctrlP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  <m:d>
                          <m:dPr>
                            <m:ctrlP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  <m: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altLang="zh-TW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p>
                            <m: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d>
                          <m:dPr>
                            <m:ctrlP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  <m: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TW" altLang="en-US" i="1">
                                <a:latin typeface="Cambria Math" panose="02040503050406030204" pitchFamily="18" charset="0"/>
                              </a:rPr>
                              <m:t>𝜇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TW" altLang="en-US" i="1">
                                <a:latin typeface="Cambria Math" panose="02040503050406030204" pitchFamily="18" charset="0"/>
                              </a:rPr>
                              <m:t>𝜆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11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TW" altLang="en-US" i="1">
                                <a:latin typeface="Cambria Math" panose="02040503050406030204" pitchFamily="18" charset="0"/>
                              </a:rPr>
                              <m:t>𝜆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12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altLang="zh-TW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ctrlP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  <m: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TW" altLang="en-US" i="1">
                                <a:latin typeface="Cambria Math" panose="02040503050406030204" pitchFamily="18" charset="0"/>
                              </a:rPr>
                              <m:t>𝜇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TW" altLang="en-US" i="1">
                                <a:latin typeface="Cambria Math" panose="02040503050406030204" pitchFamily="18" charset="0"/>
                              </a:rPr>
                              <m:t>𝜆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21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TW" altLang="en-US" i="1">
                                <a:latin typeface="Cambria Math" panose="02040503050406030204" pitchFamily="18" charset="0"/>
                              </a:rPr>
                              <m:t>𝜆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22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altLang="zh-TW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d>
                          <m:dPr>
                            <m:ctrlP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  <m: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altLang="zh-TW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TW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altLang="zh-TW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∗</m:t>
                    </m:r>
                    <m:sSubSup>
                      <m:sSubSupPr>
                        <m:ctrlPr>
                          <a:rPr lang="en-US" altLang="zh-TW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TW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TW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TW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altLang="zh-TW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∗</m:t>
                    </m:r>
                    <m:sSubSup>
                      <m:sSubSupPr>
                        <m:ctrlPr>
                          <a:rPr lang="en-US" altLang="zh-TW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TW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zh-TW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br>
                  <a:rPr lang="en-US" altLang="zh-TW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𝛿</m:t>
                                  </m:r>
                                </m:e>
                                <m:sub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b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sSubSup>
                                <m:sSubSup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d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𝛿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b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b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sSubSup>
                                <m:sSubSup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d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𝛿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p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=0 </m:t>
                      </m:r>
                    </m:oMath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(10.2.55)</m:t>
                      </m:r>
                    </m:oMath>
                  </m:oMathPara>
                </a14:m>
                <a:br>
                  <a:rPr lang="en-US" altLang="zh-TW"/>
                </a:br>
                <a:endParaRPr lang="en-US" altLang="zh-TW" sz="180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FF3B1B35-21E6-40DB-8B13-7D2883FE93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83" y="2764113"/>
                <a:ext cx="12107917" cy="32758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78365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DF18B57D-1074-46C2-B64A-4D48F8C56F5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96008" y="199202"/>
                <a:ext cx="10515600" cy="1246409"/>
              </a:xfrm>
            </p:spPr>
            <p:txBody>
              <a:bodyPr>
                <a:normAutofit/>
              </a:bodyPr>
              <a:lstStyle/>
              <a:p>
                <a:r>
                  <a:rPr lang="en-US" altLang="zh-TW" sz="2000"/>
                  <a:t>Like we mentioned (10.2.52), (10.2.55) must hold for all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≥0 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endParaRPr lang="zh-TW" altLang="en-US" sz="2000"/>
              </a:p>
            </p:txBody>
          </p:sp>
        </mc:Choice>
        <mc:Fallback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DF18B57D-1074-46C2-B64A-4D48F8C56F5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96008" y="199202"/>
                <a:ext cx="10515600" cy="1246409"/>
              </a:xfrm>
              <a:blipFill>
                <a:blip r:embed="rId2"/>
                <a:stretch>
                  <a:fillRect l="-522" t="-539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481C64BE-0560-406F-AF29-E3DAB67A896A}"/>
                  </a:ext>
                </a:extLst>
              </p:cNvPr>
              <p:cNvSpPr txBox="1"/>
              <p:nvPr/>
            </p:nvSpPr>
            <p:spPr>
              <a:xfrm>
                <a:off x="115615" y="419755"/>
                <a:ext cx="12076386" cy="10258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altLang="zh-TW" sz="1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altLang="zh-TW" sz="1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sz="1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altLang="zh-TW" sz="1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altLang="zh-TW" sz="1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r>
                                <a:rPr lang="en-US" altLang="zh-TW" sz="1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zh-TW" sz="1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1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b>
                                  <m:r>
                                    <a:rPr lang="en-US" altLang="zh-TW" sz="1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zh-TW" sz="1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1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altLang="zh-TW" sz="1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zh-TW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zh-TW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zh-TW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zh-TW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altLang="zh-TW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TW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zh-TW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sSubSup>
                                <m:sSubSupPr>
                                  <m:ctrlPr>
                                    <a:rPr lang="en-US" altLang="zh-TW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altLang="zh-TW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altLang="zh-TW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TW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𝛿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d>
                            <m:dPr>
                              <m:ctrlPr>
                                <a:rPr lang="en-US" altLang="zh-TW" sz="1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altLang="zh-TW" sz="1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sz="1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altLang="zh-TW" sz="1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altLang="zh-TW" sz="1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r>
                                <a:rPr lang="en-US" altLang="zh-TW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zh-TW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zh-TW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zh-TW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zh-TW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zh-TW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zh-TW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altLang="zh-TW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TW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zh-TW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sSubSup>
                                <m:sSubSupPr>
                                  <m:ctrlPr>
                                    <a:rPr lang="en-US" altLang="zh-TW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altLang="zh-TW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altLang="zh-TW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TW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𝛿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2+</m:t>
                          </m:r>
                          <m:d>
                            <m:dPr>
                              <m:ctrlPr>
                                <a:rPr lang="en-US" altLang="zh-TW" sz="1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altLang="zh-TW" sz="1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sz="1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p>
                                  <m:r>
                                    <a:rPr lang="en-US" altLang="zh-TW" sz="1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altLang="zh-TW" sz="1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TW" sz="1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1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1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zh-TW" sz="1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1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altLang="zh-TW" sz="1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zh-TW" sz="1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TW" sz="1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1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1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zh-TW" sz="1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1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altLang="zh-TW" sz="1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zh-TW" sz="1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TW" sz="1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1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𝛿</m:t>
                                  </m:r>
                                </m:e>
                                <m:sub>
                                  <m:r>
                                    <a:rPr lang="en-US" altLang="zh-TW" sz="1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en-US" altLang="zh-TW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altLang="zh-TW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 (10.2.55)</m:t>
                      </m:r>
                    </m:oMath>
                  </m:oMathPara>
                </a14:m>
                <a:endParaRPr lang="en-US" altLang="zh-TW" sz="180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481C64BE-0560-406F-AF29-E3DAB67A89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615" y="419755"/>
                <a:ext cx="12076386" cy="102585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左中括弧 7">
            <a:extLst>
              <a:ext uri="{FF2B5EF4-FFF2-40B4-BE49-F238E27FC236}">
                <a16:creationId xmlns:a16="http://schemas.microsoft.com/office/drawing/2014/main" id="{1C1B5EB5-8FE7-423B-AAA8-2DFFC248AE36}"/>
              </a:ext>
            </a:extLst>
          </p:cNvPr>
          <p:cNvSpPr/>
          <p:nvPr/>
        </p:nvSpPr>
        <p:spPr>
          <a:xfrm rot="5400000" flipH="1">
            <a:off x="5764788" y="-1762534"/>
            <a:ext cx="147421" cy="6563712"/>
          </a:xfrm>
          <a:prstGeom prst="leftBracke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0" name="直線單箭頭接點 9">
            <a:extLst>
              <a:ext uri="{FF2B5EF4-FFF2-40B4-BE49-F238E27FC236}">
                <a16:creationId xmlns:a16="http://schemas.microsoft.com/office/drawing/2014/main" id="{A87D86B0-9EBC-401E-97FB-E183225FEFAD}"/>
              </a:ext>
            </a:extLst>
          </p:cNvPr>
          <p:cNvCxnSpPr>
            <a:cxnSpLocks/>
          </p:cNvCxnSpPr>
          <p:nvPr/>
        </p:nvCxnSpPr>
        <p:spPr>
          <a:xfrm>
            <a:off x="5686097" y="1324303"/>
            <a:ext cx="0" cy="65164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E75F622F-1A04-4EE6-8153-2E3E99E620A4}"/>
              </a:ext>
            </a:extLst>
          </p:cNvPr>
          <p:cNvSpPr txBox="1"/>
          <p:nvPr/>
        </p:nvSpPr>
        <p:spPr>
          <a:xfrm>
            <a:off x="4103805" y="2106878"/>
            <a:ext cx="316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/>
              <a:t>The three terms must be zero.</a:t>
            </a:r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內容版面配置區 2">
                <a:extLst>
                  <a:ext uri="{FF2B5EF4-FFF2-40B4-BE49-F238E27FC236}">
                    <a16:creationId xmlns:a16="http://schemas.microsoft.com/office/drawing/2014/main" id="{E0C8B103-A132-443F-87B3-250486BFAB3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96008" y="2842308"/>
                <a:ext cx="10515600" cy="326420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altLang="zh-TW" sz="2000"/>
                  <a:t>Then, we obtain a system of three ordinary differential equations: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TW" altLang="en-US" sz="2000" b="0" i="1" smtClean="0"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</m:d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sz="200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  <m:sSub>
                        <m:sSub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TW" altLang="en-US" sz="2000" b="0" i="1" smtClean="0"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</m:d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altLang="zh-TW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sz="2000" i="1"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TW" alt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</m:d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Sup>
                        <m:sSubSup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sz="2000" b="0" i="1" smtClean="0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10.2.56</m:t>
                          </m:r>
                        </m:e>
                      </m:d>
                    </m:oMath>
                    <m:oMath xmlns:m="http://schemas.openxmlformats.org/officeDocument/2006/math">
                      <m:sSubSup>
                        <m:sSubSupPr>
                          <m:ctrlPr>
                            <a:rPr lang="en-US" altLang="zh-TW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0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altLang="zh-TW" sz="20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en-US" altLang="zh-TW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TW" altLang="en-US" sz="2000" i="1"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</m:d>
                      <m:r>
                        <a:rPr lang="en-US" altLang="zh-TW" sz="2000" i="1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en-US" altLang="zh-TW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sz="2000" i="1"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US" altLang="zh-TW" sz="2000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altLang="zh-TW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0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TW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altLang="zh-TW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TW" altLang="en-US" sz="2000" i="1"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</m:d>
                      <m:r>
                        <a:rPr lang="en-US" altLang="zh-TW" sz="2000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altLang="zh-TW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sz="2000" i="1"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US" altLang="zh-TW" sz="20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altLang="zh-TW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0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TW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altLang="zh-TW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TW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</m:d>
                      <m:r>
                        <a:rPr lang="en-US" altLang="zh-TW" sz="20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TW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Sup>
                        <m:sSubSupPr>
                          <m:ctrlPr>
                            <a:rPr lang="en-US" altLang="zh-TW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0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altLang="zh-TW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altLang="zh-TW" sz="20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sz="2000" i="1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TW" sz="2000" i="1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altLang="zh-TW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000" i="1">
                              <a:latin typeface="Cambria Math" panose="02040503050406030204" pitchFamily="18" charset="0"/>
                            </a:rPr>
                            <m:t>10.2.5</m:t>
                          </m:r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</m:d>
                    </m:oMath>
                    <m:oMath xmlns:m="http://schemas.openxmlformats.org/officeDocument/2006/math">
                      <m:sSup>
                        <m:sSup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TW" altLang="en-US" sz="2000" b="0" i="1" smtClean="0"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</m:d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sz="2000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sz="2000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sz="2000" b="0" i="1" smtClean="0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 (10.2.58)</m:t>
                      </m:r>
                    </m:oMath>
                  </m:oMathPara>
                </a14:m>
                <a:br>
                  <a:rPr lang="en-US" altLang="zh-TW" sz="2000"/>
                </a:br>
                <a:endParaRPr lang="zh-TW" altLang="en-US" sz="2000"/>
              </a:p>
            </p:txBody>
          </p:sp>
        </mc:Choice>
        <mc:Fallback>
          <p:sp>
            <p:nvSpPr>
              <p:cNvPr id="13" name="內容版面配置區 2">
                <a:extLst>
                  <a:ext uri="{FF2B5EF4-FFF2-40B4-BE49-F238E27FC236}">
                    <a16:creationId xmlns:a16="http://schemas.microsoft.com/office/drawing/2014/main" id="{E0C8B103-A132-443F-87B3-250486BFAB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008" y="2842308"/>
                <a:ext cx="10515600" cy="3264202"/>
              </a:xfrm>
              <a:prstGeom prst="rect">
                <a:avLst/>
              </a:prstGeom>
              <a:blipFill>
                <a:blip r:embed="rId4"/>
                <a:stretch>
                  <a:fillRect l="-63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文字方塊 14">
            <a:extLst>
              <a:ext uri="{FF2B5EF4-FFF2-40B4-BE49-F238E27FC236}">
                <a16:creationId xmlns:a16="http://schemas.microsoft.com/office/drawing/2014/main" id="{8353CECD-E283-44B2-A538-86E80221E589}"/>
              </a:ext>
            </a:extLst>
          </p:cNvPr>
          <p:cNvSpPr txBox="1"/>
          <p:nvPr/>
        </p:nvSpPr>
        <p:spPr>
          <a:xfrm>
            <a:off x="896007" y="5885058"/>
            <a:ext cx="10399985" cy="8785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1800" b="0"/>
              <a:t>The solution to these equations satisfying the initial condition (10.2.54) can be found numerically.</a:t>
            </a:r>
            <a:br>
              <a:rPr lang="en-US" altLang="zh-TW" sz="1800" b="0"/>
            </a:br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文字方塊 16">
                <a:extLst>
                  <a:ext uri="{FF2B5EF4-FFF2-40B4-BE49-F238E27FC236}">
                    <a16:creationId xmlns:a16="http://schemas.microsoft.com/office/drawing/2014/main" id="{5279C33D-DD03-4962-9B36-B096386C0BA5}"/>
                  </a:ext>
                </a:extLst>
              </p:cNvPr>
              <p:cNvSpPr txBox="1"/>
              <p:nvPr/>
            </p:nvSpPr>
            <p:spPr>
              <a:xfrm>
                <a:off x="7104994" y="6488668"/>
                <a:ext cx="6096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altLang="zh-TW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altLang="zh-TW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sz="1800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altLang="zh-TW" sz="1800" b="0" i="1" smtClean="0">
                          <a:latin typeface="Cambria Math" panose="02040503050406030204" pitchFamily="18" charset="0"/>
                        </a:rPr>
                        <m:t>=0 </m:t>
                      </m:r>
                      <m:d>
                        <m:dPr>
                          <m:ctrlP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10.2.54</m:t>
                          </m:r>
                        </m:e>
                      </m:d>
                    </m:oMath>
                  </m:oMathPara>
                </a14:m>
                <a:endParaRPr lang="zh-TW" altLang="en-US"/>
              </a:p>
            </p:txBody>
          </p:sp>
        </mc:Choice>
        <mc:Fallback>
          <p:sp>
            <p:nvSpPr>
              <p:cNvPr id="17" name="文字方塊 16">
                <a:extLst>
                  <a:ext uri="{FF2B5EF4-FFF2-40B4-BE49-F238E27FC236}">
                    <a16:creationId xmlns:a16="http://schemas.microsoft.com/office/drawing/2014/main" id="{5279C33D-DD03-4962-9B36-B096386C0B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4994" y="6488668"/>
                <a:ext cx="609600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8305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E7A9303-0BE8-444D-A7FC-4611EB95C5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2997185"/>
            <a:ext cx="12191999" cy="863629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altLang="zh-TW" sz="5400"/>
              <a:t>Thanks for listening</a:t>
            </a:r>
            <a:endParaRPr lang="zh-TW" altLang="en-US" sz="5400"/>
          </a:p>
        </p:txBody>
      </p:sp>
    </p:spTree>
    <p:extLst>
      <p:ext uri="{BB962C8B-B14F-4D97-AF65-F5344CB8AC3E}">
        <p14:creationId xmlns:p14="http://schemas.microsoft.com/office/powerpoint/2010/main" val="3380291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275DD09-B6BF-4327-AE60-AE2A4598C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Two-factor Vasicek model</a:t>
            </a:r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6409DFFC-27F3-40CD-BFE5-D6C626FFB60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825625"/>
                <a:ext cx="10828283" cy="4351338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sz="2400" b="0"/>
                  <a:t>The canonical factors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zh-TW" altLang="en-US" sz="2400"/>
                  <a:t> </a:t>
                </a:r>
                <a:r>
                  <a:rPr lang="en-US" altLang="zh-TW" sz="240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TW" altLang="en-US" sz="2400"/>
                  <a:t> </a:t>
                </a:r>
                <a:r>
                  <a:rPr lang="en-US" altLang="zh-TW" sz="2400"/>
                  <a:t>are jointly normal distributed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en-US" altLang="zh-TW" sz="2000"/>
                  <a:t>Because of independent Brownian motions, they are not perfectly correlated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zh-TW" sz="2400"/>
                  <a:t>For all t&gt;0, is a normal random variable with positive variance except in the degenerate case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sz="2400" i="1" smtClean="0"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sz="2400" b="0" i="1" smtClean="0"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altLang="zh-TW" sz="2400"/>
              </a:p>
              <a:p>
                <a:pPr marL="457200" lvl="1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sz="2000" i="1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sz="2000" i="1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sz="2000" i="1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 (10.2.47)</m:t>
                      </m:r>
                    </m:oMath>
                  </m:oMathPara>
                </a14:m>
                <a:endParaRPr lang="en-US" altLang="zh-TW" sz="2000"/>
              </a:p>
              <a:p>
                <a:pPr>
                  <a:lnSpc>
                    <a:spcPct val="150000"/>
                  </a:lnSpc>
                </a:pPr>
                <a:r>
                  <a:rPr lang="en-US" altLang="zh-TW" sz="2400"/>
                  <a:t>In particular, for each t&gt;0, there is a </a:t>
                </a:r>
                <a:r>
                  <a:rPr lang="en-US" altLang="zh-TW" sz="2400">
                    <a:solidFill>
                      <a:srgbClr val="FF0000"/>
                    </a:solidFill>
                  </a:rPr>
                  <a:t>positive probability that R(t) is strictly negative</a:t>
                </a:r>
                <a:endParaRPr lang="zh-TW" altLang="en-US" sz="240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6409DFFC-27F3-40CD-BFE5-D6C626FFB60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825625"/>
                <a:ext cx="10828283" cy="4351338"/>
              </a:xfrm>
              <a:blipFill>
                <a:blip r:embed="rId2"/>
                <a:stretch>
                  <a:fillRect l="-7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1716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4D4C0A7-8DC3-4895-B13C-6A1949F2F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Two-Factor Cox-Ingersoll-Ross model (CIR)</a:t>
            </a:r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2C3B2A78-77C7-4468-A7FC-B809EB4ED36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1269718" cy="4351338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sz="2400"/>
                  <a:t>Both factors are guaranteed to be </a:t>
                </a:r>
                <a:r>
                  <a:rPr lang="en-US" altLang="zh-TW" sz="2400">
                    <a:solidFill>
                      <a:srgbClr val="FF0000"/>
                    </a:solidFill>
                  </a:rPr>
                  <a:t>nonnegative</a:t>
                </a:r>
                <a:r>
                  <a:rPr lang="en-US" altLang="zh-TW" sz="2400"/>
                  <a:t> at all times almost surely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zh-TW" sz="2400"/>
                  <a:t>Redefine the interest rate by (10.2.47), now assume that</a:t>
                </a:r>
              </a:p>
              <a:p>
                <a:pPr marL="457200" lvl="1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sz="2000" i="1" smtClean="0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≥0, </m:t>
                      </m:r>
                      <m:sSub>
                        <m:sSub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sz="2000" b="0" i="1" smtClean="0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&gt;0, </m:t>
                      </m:r>
                      <m:sSub>
                        <m:sSub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sz="2000" b="0" i="1" smtClean="0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&gt;0 (10.2.48)</m:t>
                      </m:r>
                    </m:oMath>
                  </m:oMathPara>
                </a14:m>
                <a:endParaRPr lang="en-US" altLang="zh-TW" sz="2000"/>
              </a:p>
              <a:p>
                <a:pPr>
                  <a:lnSpc>
                    <a:spcPct val="150000"/>
                  </a:lnSpc>
                </a:pPr>
                <a:r>
                  <a:rPr lang="en-US" altLang="zh-TW" sz="2400"/>
                  <a:t>We take the initial interate </a:t>
                </a:r>
                <a:r>
                  <a:rPr lang="en-US" altLang="zh-TW" sz="2400" i="1"/>
                  <a:t>R(0)</a:t>
                </a:r>
                <a:r>
                  <a:rPr lang="en-US" altLang="zh-TW" sz="2400"/>
                  <a:t> to be nonnegative, and then we have </a:t>
                </a:r>
                <a:br>
                  <a:rPr lang="en-US" altLang="zh-TW" sz="2400" b="0" i="1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𝑅</m:t>
                    </m:r>
                    <m:d>
                      <m:d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≥0 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𝑓𝑜𝑟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𝑎𝑙𝑙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≥0 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𝑎𝑙𝑚𝑜𝑠𝑡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𝑠𝑢𝑟𝑒𝑙𝑦</m:t>
                    </m:r>
                  </m:oMath>
                </a14:m>
                <a:endParaRPr lang="en-US" altLang="zh-TW" sz="1800"/>
              </a:p>
            </p:txBody>
          </p:sp>
        </mc:Choice>
        <mc:Fallback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2C3B2A78-77C7-4468-A7FC-B809EB4ED36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1269718" cy="4351338"/>
              </a:xfrm>
              <a:blipFill>
                <a:blip r:embed="rId2"/>
                <a:stretch>
                  <a:fillRect l="-75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74A1E98F-417E-4722-8821-66D024D9AE33}"/>
                  </a:ext>
                </a:extLst>
              </p:cNvPr>
              <p:cNvSpPr txBox="1"/>
              <p:nvPr/>
            </p:nvSpPr>
            <p:spPr>
              <a:xfrm>
                <a:off x="7982127" y="2616537"/>
                <a:ext cx="4403835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lvl="1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US" altLang="zh-TW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TW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sz="1600" i="1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altLang="zh-TW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zh-TW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sz="1600" i="1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altLang="zh-TW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altLang="zh-TW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16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altLang="zh-TW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altLang="zh-TW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sz="1600" i="1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altLang="zh-TW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altLang="zh-TW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16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altLang="zh-TW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altLang="zh-TW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sz="1600" b="0" i="1" smtClean="0">
                          <a:latin typeface="Cambria Math" panose="02040503050406030204" pitchFamily="18" charset="0"/>
                        </a:rPr>
                        <m:t> (10.2.47)</m:t>
                      </m:r>
                    </m:oMath>
                  </m:oMathPara>
                </a14:m>
                <a:endParaRPr lang="en-US" altLang="zh-TW" sz="1600"/>
              </a:p>
            </p:txBody>
          </p:sp>
        </mc:Choice>
        <mc:Fallback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74A1E98F-417E-4722-8821-66D024D9AE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2127" y="2616537"/>
                <a:ext cx="4403835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文字方塊 5">
            <a:extLst>
              <a:ext uri="{FF2B5EF4-FFF2-40B4-BE49-F238E27FC236}">
                <a16:creationId xmlns:a16="http://schemas.microsoft.com/office/drawing/2014/main" id="{77837EA5-9063-406C-8574-6C074E3F4D37}"/>
              </a:ext>
            </a:extLst>
          </p:cNvPr>
          <p:cNvSpPr txBox="1"/>
          <p:nvPr/>
        </p:nvSpPr>
        <p:spPr>
          <a:xfrm>
            <a:off x="7982127" y="3160589"/>
            <a:ext cx="2575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>
                <a:solidFill>
                  <a:srgbClr val="FF0000"/>
                </a:solidFill>
              </a:rPr>
              <a:t>remove degenerate case</a:t>
            </a:r>
            <a:endParaRPr lang="zh-TW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645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5D795BF-5A59-42A4-813C-3F7974404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The evolution of the factor processes</a:t>
            </a:r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4B988C30-A16B-4DF4-BB0C-01E2EF2FBE2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334814"/>
                <a:ext cx="10515600" cy="5429543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sz="2400"/>
                  <a:t>Given by</a:t>
                </a:r>
              </a:p>
              <a:p>
                <a:pPr marL="457200" lvl="1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sz="2000" b="0" i="1" smtClean="0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sz="2000" i="1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sz="2000" i="1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𝑑𝑡</m:t>
                      </m:r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>
                            <m:sSubPr>
                              <m:ctrlP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rad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̃"/>
                              <m:ctrlP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𝑊</m:t>
                              </m:r>
                            </m:e>
                          </m:acc>
                        </m:e>
                        <m:sub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10.2.49</m:t>
                          </m:r>
                        </m:e>
                      </m:d>
                    </m:oMath>
                  </m:oMathPara>
                </a14:m>
                <a:endParaRPr lang="en-US" altLang="zh-TW" sz="2000" b="0"/>
              </a:p>
              <a:p>
                <a:pPr marL="457200" lvl="1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sz="2000" b="0" i="1" smtClean="0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sz="2000" i="1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sz="2000" i="1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22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𝑑𝑡</m:t>
                      </m:r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>
                            <m:sSubPr>
                              <m:ctrlP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rad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̃"/>
                              <m:ctrlP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𝑊</m:t>
                              </m:r>
                            </m:e>
                          </m:acc>
                        </m:e>
                        <m:sub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10.2.50</m:t>
                          </m:r>
                        </m:e>
                      </m:d>
                    </m:oMath>
                  </m:oMathPara>
                </a14:m>
                <a:endParaRPr lang="en-US" altLang="zh-TW" sz="2000"/>
              </a:p>
              <a:p>
                <a:pPr>
                  <a:lnSpc>
                    <a:spcPct val="150000"/>
                  </a:lnSpc>
                </a:pPr>
                <a:r>
                  <a:rPr lang="en-US" altLang="zh-TW" sz="2400"/>
                  <a:t>In addition to (10.2.48), we assume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sz="2000" i="1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US" altLang="zh-TW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TW" sz="2000" i="1">
                          <a:latin typeface="Cambria Math" panose="02040503050406030204" pitchFamily="18" charset="0"/>
                        </a:rPr>
                        <m:t>≥0, </m:t>
                      </m:r>
                      <m:sSub>
                        <m:sSubPr>
                          <m:ctrlPr>
                            <a:rPr lang="en-US" altLang="zh-TW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sz="2000" i="1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US" altLang="zh-TW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TW" sz="2000" i="1">
                          <a:latin typeface="Cambria Math" panose="02040503050406030204" pitchFamily="18" charset="0"/>
                        </a:rPr>
                        <m:t>≥0, </m:t>
                      </m:r>
                      <m:sSub>
                        <m:sSubPr>
                          <m:ctrlPr>
                            <a:rPr lang="en-US" altLang="zh-TW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000" i="1"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US" altLang="zh-TW" sz="2000" i="1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  <m:r>
                        <a:rPr lang="en-US" altLang="zh-TW" sz="2000" i="1">
                          <a:latin typeface="Cambria Math" panose="02040503050406030204" pitchFamily="18" charset="0"/>
                        </a:rPr>
                        <m:t>&gt;0,</m:t>
                      </m:r>
                      <m:sSub>
                        <m:sSubPr>
                          <m:ctrlPr>
                            <a:rPr lang="en-US" altLang="zh-TW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000" i="1"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US" altLang="zh-TW" sz="2000" i="1">
                              <a:latin typeface="Cambria Math" panose="02040503050406030204" pitchFamily="18" charset="0"/>
                            </a:rPr>
                            <m:t>22</m:t>
                          </m:r>
                        </m:sub>
                      </m:sSub>
                      <m:r>
                        <a:rPr lang="en-US" altLang="zh-TW" sz="2000" i="1">
                          <a:latin typeface="Cambria Math" panose="02040503050406030204" pitchFamily="18" charset="0"/>
                        </a:rPr>
                        <m:t>&gt;0,</m:t>
                      </m:r>
                      <m:sSub>
                        <m:sSubPr>
                          <m:ctrlPr>
                            <a:rPr lang="en-US" altLang="zh-TW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000" i="1"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US" altLang="zh-TW" sz="2000" i="1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  <m:r>
                        <a:rPr lang="en-US" altLang="zh-TW" sz="2000" i="1">
                          <a:latin typeface="Cambria Math" panose="02040503050406030204" pitchFamily="18" charset="0"/>
                        </a:rPr>
                        <m:t>≤0,</m:t>
                      </m:r>
                      <m:sSub>
                        <m:sSubPr>
                          <m:ctrlPr>
                            <a:rPr lang="en-US" altLang="zh-TW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000" i="1"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US" altLang="zh-TW" sz="2000" i="1">
                              <a:latin typeface="Cambria Math" panose="02040503050406030204" pitchFamily="18" charset="0"/>
                            </a:rPr>
                            <m:t>21</m:t>
                          </m:r>
                        </m:sub>
                      </m:sSub>
                      <m:r>
                        <a:rPr lang="en-US" altLang="zh-TW" sz="2000" i="1">
                          <a:latin typeface="Cambria Math" panose="02040503050406030204" pitchFamily="18" charset="0"/>
                        </a:rPr>
                        <m:t>≤0</m:t>
                      </m:r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 (10.2.51)</m:t>
                      </m:r>
                    </m:oMath>
                  </m:oMathPara>
                </a14:m>
                <a:endParaRPr lang="en-US" altLang="zh-TW" sz="2000"/>
              </a:p>
              <a:p>
                <a:pPr>
                  <a:lnSpc>
                    <a:spcPct val="150000"/>
                  </a:lnSpc>
                </a:pPr>
                <a:r>
                  <a:rPr lang="en-US" altLang="zh-TW" sz="2400"/>
                  <a:t>These conditions guarantee that although the drift term can be negative, </a:t>
                </a:r>
                <a:r>
                  <a:rPr lang="en-US" altLang="zh-TW" sz="2400">
                    <a:solidFill>
                      <a:srgbClr val="FF0000"/>
                    </a:solidFill>
                  </a:rPr>
                  <a:t>it is nonnegative in some cases.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zh-TW" sz="2400"/>
                  <a:t>Starting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altLang="zh-TW" sz="240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altLang="zh-TW" sz="2400"/>
                  <a:t>, we have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sz="2400" i="1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altLang="zh-TW" sz="240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sz="2400" i="1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altLang="zh-TW" sz="2400"/>
                  <a:t> for all </a:t>
                </a:r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altLang="zh-TW" sz="2400"/>
                  <a:t> almost surely.</a:t>
                </a:r>
              </a:p>
            </p:txBody>
          </p:sp>
        </mc:Choice>
        <mc:Fallback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4B988C30-A16B-4DF4-BB0C-01E2EF2FBE2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334814"/>
                <a:ext cx="10515600" cy="5429543"/>
              </a:xfrm>
              <a:blipFill>
                <a:blip r:embed="rId2"/>
                <a:stretch>
                  <a:fillRect l="-812" r="-69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D897199C-EB13-4E6D-A14F-87EFEFAA34B3}"/>
                  </a:ext>
                </a:extLst>
              </p:cNvPr>
              <p:cNvSpPr txBox="1"/>
              <p:nvPr/>
            </p:nvSpPr>
            <p:spPr>
              <a:xfrm>
                <a:off x="8864950" y="3723559"/>
                <a:ext cx="4130565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lvl="1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sz="1600" i="1" smtClean="0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altLang="zh-TW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zh-TW" sz="1600" b="0" i="1" smtClean="0">
                          <a:latin typeface="Cambria Math" panose="02040503050406030204" pitchFamily="18" charset="0"/>
                        </a:rPr>
                        <m:t>≥0, </m:t>
                      </m:r>
                      <m:sSub>
                        <m:sSubPr>
                          <m:ctrlPr>
                            <a:rPr lang="en-US" altLang="zh-TW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sz="1600" b="0" i="1" smtClean="0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altLang="zh-TW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TW" sz="1600" b="0" i="1" smtClean="0">
                          <a:latin typeface="Cambria Math" panose="02040503050406030204" pitchFamily="18" charset="0"/>
                        </a:rPr>
                        <m:t>&gt;0, </m:t>
                      </m:r>
                      <m:sSub>
                        <m:sSubPr>
                          <m:ctrlPr>
                            <a:rPr lang="en-US" altLang="zh-TW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sz="1600" b="0" i="1" smtClean="0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altLang="zh-TW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TW" sz="1600" b="0" i="1" smtClean="0">
                          <a:latin typeface="Cambria Math" panose="02040503050406030204" pitchFamily="18" charset="0"/>
                        </a:rPr>
                        <m:t>&gt;0 (10.2.48)</m:t>
                      </m:r>
                    </m:oMath>
                  </m:oMathPara>
                </a14:m>
                <a:endParaRPr lang="en-US" altLang="zh-TW" sz="1600"/>
              </a:p>
            </p:txBody>
          </p:sp>
        </mc:Choice>
        <mc:Fallback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D897199C-EB13-4E6D-A14F-87EFEFAA34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4950" y="3723559"/>
                <a:ext cx="4130565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B3233DB5-F41D-4E16-B028-82895E2FFCA3}"/>
              </a:ext>
            </a:extLst>
          </p:cNvPr>
          <p:cNvCxnSpPr/>
          <p:nvPr/>
        </p:nvCxnSpPr>
        <p:spPr>
          <a:xfrm>
            <a:off x="3384331" y="2443444"/>
            <a:ext cx="271166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接點 7">
            <a:extLst>
              <a:ext uri="{FF2B5EF4-FFF2-40B4-BE49-F238E27FC236}">
                <a16:creationId xmlns:a16="http://schemas.microsoft.com/office/drawing/2014/main" id="{F6CCA29C-B4C3-4281-8790-A9A9FEB2C6DA}"/>
              </a:ext>
            </a:extLst>
          </p:cNvPr>
          <p:cNvCxnSpPr/>
          <p:nvPr/>
        </p:nvCxnSpPr>
        <p:spPr>
          <a:xfrm>
            <a:off x="3384331" y="2986979"/>
            <a:ext cx="271166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文字方塊 8">
                <a:extLst>
                  <a:ext uri="{FF2B5EF4-FFF2-40B4-BE49-F238E27FC236}">
                    <a16:creationId xmlns:a16="http://schemas.microsoft.com/office/drawing/2014/main" id="{67DA846C-6FF8-4AFF-9D05-A0BB35DC0880}"/>
                  </a:ext>
                </a:extLst>
              </p:cNvPr>
              <p:cNvSpPr txBox="1"/>
              <p:nvPr/>
            </p:nvSpPr>
            <p:spPr>
              <a:xfrm>
                <a:off x="9374177" y="2122628"/>
                <a:ext cx="281782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400">
                    <a:solidFill>
                      <a:srgbClr val="FF0000"/>
                    </a:solidFill>
                  </a:rPr>
                  <a:t>Whenever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altLang="zh-TW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altLang="zh-TW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 </m:t>
                    </m:r>
                    <m:r>
                      <a:rPr lang="en-US" altLang="zh-TW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altLang="zh-TW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altLang="zh-TW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altLang="zh-TW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altLang="zh-TW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endParaRPr lang="zh-TW" altLang="en-US" sz="140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9" name="文字方塊 8">
                <a:extLst>
                  <a:ext uri="{FF2B5EF4-FFF2-40B4-BE49-F238E27FC236}">
                    <a16:creationId xmlns:a16="http://schemas.microsoft.com/office/drawing/2014/main" id="{67DA846C-6FF8-4AFF-9D05-A0BB35DC08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4177" y="2122628"/>
                <a:ext cx="2817823" cy="307777"/>
              </a:xfrm>
              <a:prstGeom prst="rect">
                <a:avLst/>
              </a:prstGeom>
              <a:blipFill>
                <a:blip r:embed="rId4"/>
                <a:stretch>
                  <a:fillRect l="-649" t="-3922" b="-1960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文字方塊 9">
                <a:extLst>
                  <a:ext uri="{FF2B5EF4-FFF2-40B4-BE49-F238E27FC236}">
                    <a16:creationId xmlns:a16="http://schemas.microsoft.com/office/drawing/2014/main" id="{42493BA4-3373-4709-872D-E936151D5813}"/>
                  </a:ext>
                </a:extLst>
              </p:cNvPr>
              <p:cNvSpPr txBox="1"/>
              <p:nvPr/>
            </p:nvSpPr>
            <p:spPr>
              <a:xfrm>
                <a:off x="9374177" y="2676926"/>
                <a:ext cx="281782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400">
                    <a:solidFill>
                      <a:srgbClr val="FF0000"/>
                    </a:solidFill>
                  </a:rPr>
                  <a:t>Whenever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altLang="zh-TW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altLang="zh-TW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 </m:t>
                    </m:r>
                    <m:r>
                      <a:rPr lang="en-US" altLang="zh-TW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altLang="zh-TW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altLang="zh-TW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altLang="zh-TW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altLang="zh-TW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endParaRPr lang="zh-TW" altLang="en-US" sz="140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0" name="文字方塊 9">
                <a:extLst>
                  <a:ext uri="{FF2B5EF4-FFF2-40B4-BE49-F238E27FC236}">
                    <a16:creationId xmlns:a16="http://schemas.microsoft.com/office/drawing/2014/main" id="{42493BA4-3373-4709-872D-E936151D58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4177" y="2676926"/>
                <a:ext cx="2817823" cy="307777"/>
              </a:xfrm>
              <a:prstGeom prst="rect">
                <a:avLst/>
              </a:prstGeom>
              <a:blipFill>
                <a:blip r:embed="rId5"/>
                <a:stretch>
                  <a:fillRect l="-649" t="-3922" b="-1960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直線接點 10">
            <a:extLst>
              <a:ext uri="{FF2B5EF4-FFF2-40B4-BE49-F238E27FC236}">
                <a16:creationId xmlns:a16="http://schemas.microsoft.com/office/drawing/2014/main" id="{CAAB3D62-1FFF-49E7-98D5-8A410618ABC6}"/>
              </a:ext>
            </a:extLst>
          </p:cNvPr>
          <p:cNvCxnSpPr>
            <a:cxnSpLocks/>
          </p:cNvCxnSpPr>
          <p:nvPr/>
        </p:nvCxnSpPr>
        <p:spPr>
          <a:xfrm flipV="1">
            <a:off x="3899971" y="2161544"/>
            <a:ext cx="840194" cy="26392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>
            <a:extLst>
              <a:ext uri="{FF2B5EF4-FFF2-40B4-BE49-F238E27FC236}">
                <a16:creationId xmlns:a16="http://schemas.microsoft.com/office/drawing/2014/main" id="{3087CD74-6633-46B4-8CDA-FA9B4089EFF6}"/>
              </a:ext>
            </a:extLst>
          </p:cNvPr>
          <p:cNvCxnSpPr>
            <a:cxnSpLocks/>
          </p:cNvCxnSpPr>
          <p:nvPr/>
        </p:nvCxnSpPr>
        <p:spPr>
          <a:xfrm flipV="1">
            <a:off x="5133348" y="2655585"/>
            <a:ext cx="840194" cy="26392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1217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1048DE9-8DC8-426E-BF96-51288A819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200"/>
              <a:t>Zero-coupon bond prices in the two-factor CIR model</a:t>
            </a:r>
            <a:endParaRPr lang="zh-TW" altLang="en-US" sz="320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93447F1B-F9C7-4393-A0E6-E93DD56A2CD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sz="2400"/>
                  <a:t>As in the two-factor Vasicek model, the price at time t of a zero-coupon bond maturing at a later time T must be of the form</a:t>
                </a:r>
                <a:r>
                  <a:rPr lang="en-US" altLang="zh-TW" sz="2000"/>
                  <a:t> </a:t>
                </a:r>
                <a:r>
                  <a:rPr lang="en-US" altLang="zh-TW" sz="2400"/>
                  <a:t>for some function </a:t>
                </a:r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zh-TW" sz="2000"/>
                  <a:t> </a:t>
                </a:r>
                <a:br>
                  <a:rPr lang="en-US" altLang="zh-TW" sz="2000"/>
                </a:br>
                <a14:m>
                  <m:oMath xmlns:m="http://schemas.openxmlformats.org/officeDocument/2006/math">
                    <m:r>
                      <a:rPr lang="en-US" altLang="zh-TW" sz="2000" i="1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en-US" altLang="zh-TW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en-US" altLang="zh-TW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sz="20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altLang="zh-TW" sz="2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sz="20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TW" sz="2000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altLang="zh-TW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altLang="zh-TW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sz="2000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altLang="zh-TW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altLang="zh-TW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br>
                  <a:rPr lang="en-US" altLang="zh-TW" sz="2000"/>
                </a:br>
                <a:endParaRPr lang="en-US" altLang="zh-TW" sz="2000"/>
              </a:p>
              <a:p>
                <a:pPr>
                  <a:lnSpc>
                    <a:spcPct val="150000"/>
                  </a:lnSpc>
                </a:pPr>
                <a:endParaRPr lang="zh-TW" altLang="en-US" sz="2400"/>
              </a:p>
            </p:txBody>
          </p:sp>
        </mc:Choice>
        <mc:Fallback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93447F1B-F9C7-4393-A0E6-E93DD56A2CD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r="-11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3500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F6EF223-0DB3-4EA8-A1D6-07C3A4906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400"/>
              <a:t>The discounted bond price has differential</a:t>
            </a:r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BD732DC2-2D68-42BA-A395-63D7B1C58B0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342150"/>
                <a:ext cx="8274270" cy="4351338"/>
              </a:xfrm>
            </p:spPr>
            <p:txBody>
              <a:bodyPr/>
              <a:lstStyle/>
              <a:p>
                <a:pPr marL="457200" lvl="1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600" b="0" i="1" smtClean="0">
                          <a:latin typeface="Cambria Math" panose="02040503050406030204" pitchFamily="18" charset="0"/>
                        </a:rPr>
                        <m:t>𝑑</m:t>
                      </m:r>
                      <m:d>
                        <m:dPr>
                          <m:ctrlPr>
                            <a:rPr lang="en-US" altLang="zh-TW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6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  <m:d>
                            <m:dPr>
                              <m:ctrlPr>
                                <a:rPr lang="en-US" altLang="zh-TW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16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altLang="zh-TW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  <m:d>
                            <m:dPr>
                              <m:ctrlPr>
                                <a:rPr lang="en-US" altLang="zh-TW" sz="16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TW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TW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</m:d>
                        </m:e>
                      </m:d>
                    </m:oMath>
                    <m:oMath xmlns:m="http://schemas.openxmlformats.org/officeDocument/2006/math">
                      <m:r>
                        <a:rPr lang="en-US" altLang="zh-TW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sz="1600" b="0" i="1" smtClean="0">
                          <a:latin typeface="Cambria Math" panose="02040503050406030204" pitchFamily="18" charset="0"/>
                        </a:rPr>
                        <m:t>𝑑</m:t>
                      </m:r>
                      <m:d>
                        <m:dPr>
                          <m:ctrlPr>
                            <a:rPr lang="en-US" altLang="zh-TW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6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  <m:d>
                            <m:dPr>
                              <m:ctrlPr>
                                <a:rPr lang="en-US" altLang="zh-TW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16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altLang="zh-TW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altLang="zh-TW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TW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altLang="zh-TW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altLang="zh-TW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altLang="zh-TW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altLang="zh-TW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altLang="zh-TW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altLang="zh-TW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altLang="zh-TW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d>
                        </m:e>
                      </m:d>
                    </m:oMath>
                    <m:oMath xmlns:m="http://schemas.openxmlformats.org/officeDocument/2006/math">
                      <m:r>
                        <a:rPr lang="en-US" altLang="zh-TW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sz="16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zh-TW" sz="16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US" altLang="zh-TW" sz="1600" b="0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600" b="0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𝐷</m:t>
                      </m:r>
                      <m:d>
                        <m:dPr>
                          <m:ctrlPr>
                            <a:rPr lang="en-US" altLang="zh-TW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sz="16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altLang="zh-TW" sz="1600" b="0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600" b="0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sz="1600" b="0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zh-TW" sz="1600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1600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TW" sz="1600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zh-TW" sz="1600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1600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altLang="zh-TW" sz="1600" b="0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zh-TW" sz="1600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1600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TW" sz="1600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zh-TW" sz="1600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1600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en-US" altLang="zh-TW" sz="16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𝑑𝑡</m:t>
                      </m:r>
                      <m:r>
                        <a:rPr lang="en-US" altLang="zh-TW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TW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𝐷</m:t>
                      </m:r>
                      <m:d>
                        <m:dPr>
                          <m:ctrlPr>
                            <a:rPr lang="en-US" altLang="zh-TW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sz="1600" b="0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𝑑𝑓</m:t>
                      </m:r>
                      <m:d>
                        <m:dPr>
                          <m:ctrlPr>
                            <a:rPr lang="en-US" altLang="zh-TW" sz="16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6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sz="16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zh-TW" sz="1600" b="0" i="1" smtClean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1600" b="0" i="1" smtClean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TW" sz="1600" b="0" i="1" smtClean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zh-TW" sz="1600" b="0" i="1" smtClean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1600" b="0" i="1" smtClean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altLang="zh-TW" sz="16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altLang="zh-TW" sz="1600" b="0" i="1" smtClean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1600" b="0" i="1" smtClean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TW" sz="1600" b="0" i="1" smtClean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zh-TW" sz="1600" b="0" i="1" smtClean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1600" b="0" i="1" smtClean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</m:oMath>
                    <m:oMath xmlns:m="http://schemas.openxmlformats.org/officeDocument/2006/math">
                      <m:r>
                        <a:rPr lang="en-US" altLang="zh-TW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zh-TW" sz="16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D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1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60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altLang="zh-TW" sz="160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Rfdt</m:t>
                          </m:r>
                          <m:r>
                            <a:rPr lang="en-US" altLang="zh-TW" sz="160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altLang="zh-TW" sz="1600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altLang="zh-TW" sz="160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f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altLang="zh-TW" sz="160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t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a:rPr lang="en-US" altLang="zh-TW" sz="160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dt</m:t>
                          </m:r>
                          <m:r>
                            <a:rPr lang="en-US" altLang="zh-TW" sz="160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altLang="zh-TW" sz="1600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altLang="zh-TW" sz="160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f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altLang="zh-TW" sz="160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  <m:r>
                                <a:rPr lang="en-US" altLang="zh-TW" sz="160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TW" sz="1600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altLang="zh-TW" sz="160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dY</m:t>
                              </m:r>
                            </m:e>
                            <m:sub>
                              <m:r>
                                <a:rPr lang="en-US" altLang="zh-TW" sz="160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zh-TW" sz="160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altLang="zh-TW" sz="1600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altLang="zh-TW" sz="160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f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altLang="zh-TW" sz="160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  <m:r>
                                <a:rPr lang="en-US" altLang="zh-TW" sz="160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TW" sz="1600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altLang="zh-TW" sz="160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dY</m:t>
                              </m:r>
                            </m:e>
                            <m:sub>
                              <m:r>
                                <a:rPr lang="en-US" altLang="zh-TW" sz="160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altLang="zh-TW" sz="160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altLang="zh-TW" sz="1600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sz="160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TW" sz="160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altLang="zh-TW" sz="160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altLang="zh-TW" sz="1600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altLang="zh-TW" sz="160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f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altLang="zh-TW" sz="160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  <m:r>
                                <a:rPr lang="en-US" altLang="zh-TW" sz="160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sz="160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  <m:r>
                                <a:rPr lang="en-US" altLang="zh-TW" sz="160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TW" sz="1600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altLang="zh-TW" sz="160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dY</m:t>
                              </m:r>
                            </m:e>
                            <m:sub>
                              <m:r>
                                <a:rPr lang="en-US" altLang="zh-TW" sz="160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TW" sz="1600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altLang="zh-TW" sz="160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dY</m:t>
                              </m:r>
                            </m:e>
                            <m:sub>
                              <m:r>
                                <a:rPr lang="en-US" altLang="zh-TW" sz="160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zh-TW" sz="160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altLang="zh-TW" sz="1600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altLang="zh-TW" sz="160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f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altLang="zh-TW" sz="160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  <m:r>
                                <a:rPr lang="en-US" altLang="zh-TW" sz="160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sz="160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  <m:r>
                                <a:rPr lang="en-US" altLang="zh-TW" sz="160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TW" sz="1600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altLang="zh-TW" sz="160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dY</m:t>
                              </m:r>
                            </m:e>
                            <m:sub>
                              <m:r>
                                <a:rPr lang="en-US" altLang="zh-TW" sz="160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TW" sz="1600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altLang="zh-TW" sz="160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dY</m:t>
                              </m:r>
                            </m:e>
                            <m:sub>
                              <m:r>
                                <a:rPr lang="en-US" altLang="zh-TW" sz="160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altLang="zh-TW" sz="160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altLang="zh-TW" sz="1600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sz="160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TW" sz="1600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altLang="zh-TW" sz="1600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1600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altLang="zh-TW" sz="160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  <m:r>
                                <a:rPr lang="en-US" altLang="zh-TW" sz="160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sz="160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  <m:r>
                                <a:rPr lang="en-US" altLang="zh-TW" sz="160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TW" sz="1600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altLang="zh-TW" sz="160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dY</m:t>
                              </m:r>
                            </m:e>
                            <m:sub>
                              <m:r>
                                <a:rPr lang="en-US" altLang="zh-TW" sz="160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TW" sz="1600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altLang="zh-TW" sz="160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dY</m:t>
                              </m:r>
                            </m:e>
                            <m:sub>
                              <m:r>
                                <a:rPr lang="en-US" altLang="zh-TW" sz="160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br>
                  <a:rPr lang="en-US" altLang="zh-TW" sz="1600" b="0" i="1">
                    <a:solidFill>
                      <a:schemeClr val="tx1"/>
                    </a:solidFill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US" altLang="zh-TW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𝐷</m:t>
                    </m:r>
                    <m:d>
                      <m:dPr>
                        <m:begChr m:val="["/>
                        <m:endChr m:val="]"/>
                        <m:ctrlPr>
                          <a:rPr lang="en-US" altLang="zh-TW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en-US" altLang="zh-TW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zh-TW" altLang="en-US" sz="1600" i="1">
                                    <a:latin typeface="Cambria Math" panose="02040503050406030204" pitchFamily="18" charset="0"/>
                                  </a:rPr>
                                  <m:t>𝛿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zh-TW" altLang="en-US" sz="1600" i="1">
                                    <a:latin typeface="Cambria Math" panose="02040503050406030204" pitchFamily="18" charset="0"/>
                                  </a:rPr>
                                  <m:t>𝛿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𝑌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zh-TW" altLang="en-US" sz="1600" i="1">
                                    <a:latin typeface="Cambria Math" panose="02040503050406030204" pitchFamily="18" charset="0"/>
                                  </a:rPr>
                                  <m:t>𝛿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𝑌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  <m:r>
                          <a:rPr lang="en-US" altLang="zh-TW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altLang="zh-TW" sz="1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TW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6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altLang="zh-TW" sz="16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altLang="zh-TW" sz="1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en-US" altLang="zh-TW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zh-TW" altLang="en-US" sz="1600" i="1">
                                    <a:latin typeface="Cambria Math" panose="02040503050406030204" pitchFamily="18" charset="0"/>
                                  </a:rPr>
                                  <m:t>𝜇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zh-TW" altLang="en-US" sz="1600" i="1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𝑌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zh-TW" altLang="en-US" sz="1600" i="1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𝑌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  <m:sSub>
                          <m:sSubPr>
                            <m:ctrlPr>
                              <a:rPr lang="en-US" altLang="zh-TW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6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altLang="zh-TW" sz="16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altLang="zh-TW" sz="1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TW" sz="1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en-US" altLang="zh-TW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zh-TW" altLang="en-US" sz="1600" i="1">
                                    <a:latin typeface="Cambria Math" panose="02040503050406030204" pitchFamily="18" charset="0"/>
                                  </a:rPr>
                                  <m:t>𝜇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zh-TW" altLang="en-US" sz="1600" i="1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21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𝑌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zh-TW" altLang="en-US" sz="1600" i="1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22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𝑌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  <m:sSub>
                          <m:sSubPr>
                            <m:ctrlPr>
                              <a:rPr lang="en-US" altLang="zh-TW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6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altLang="zh-TW" sz="16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altLang="zh-TW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altLang="zh-TW" sz="1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altLang="zh-TW" sz="1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TW" sz="1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TW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sSub>
                          <m:sSubPr>
                            <m:ctrlPr>
                              <a:rPr lang="en-US" altLang="zh-TW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600" b="0" i="1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en-US" altLang="zh-TW" sz="1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TW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6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altLang="zh-TW" sz="16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altLang="zh-TW" sz="1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altLang="zh-TW" sz="16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altLang="zh-TW" sz="1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TW" sz="1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altLang="zh-TW" sz="1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TW" sz="1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TW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sSub>
                          <m:sSubPr>
                            <m:ctrlPr>
                              <a:rPr lang="en-US" altLang="zh-TW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600" b="0" i="1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en-US" altLang="zh-TW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TW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6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altLang="zh-TW" sz="16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altLang="zh-TW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altLang="zh-TW" sz="16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altLang="zh-TW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altLang="zh-TW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𝑑𝑡</m:t>
                    </m:r>
                    <m:r>
                      <a:rPr lang="en-US" altLang="zh-TW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TW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altLang="zh-TW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[</m:t>
                    </m:r>
                    <m:rad>
                      <m:radPr>
                        <m:degHide m:val="on"/>
                        <m:ctrlPr>
                          <a:rPr lang="en-US" altLang="zh-TW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>
                          <m:sSubPr>
                            <m:ctrlPr>
                              <a:rPr lang="en-US" altLang="zh-TW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en-US" altLang="zh-TW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rad>
                    <m:sSub>
                      <m:sSubPr>
                        <m:ctrlPr>
                          <a:rPr lang="en-US" altLang="zh-TW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altLang="zh-TW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TW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acc>
                      <m:accPr>
                        <m:chr m:val="̃"/>
                        <m:ctrlPr>
                          <a:rPr lang="en-US" altLang="zh-TW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zh-TW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sub>
                            <m:r>
                              <a:rPr lang="en-US" altLang="zh-TW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altLang="zh-TW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>
                          <m:sSubPr>
                            <m:ctrlPr>
                              <a:rPr lang="en-US" altLang="zh-TW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en-US" altLang="zh-TW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rad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altLang="zh-TW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TW" sz="1600" i="1">
                        <a:latin typeface="Cambria Math" panose="02040503050406030204" pitchFamily="18" charset="0"/>
                      </a:rPr>
                      <m:t>𝑑</m:t>
                    </m:r>
                    <m:acc>
                      <m:accPr>
                        <m:chr m:val="̃"/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zh-TW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sub>
                            <m:r>
                              <a:rPr lang="en-US" altLang="zh-TW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en-US" altLang="zh-TW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altLang="zh-TW" sz="1600" b="0" i="1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 </a:t>
                </a:r>
                <a:br>
                  <a:rPr lang="en-US" altLang="zh-TW" sz="1600">
                    <a:solidFill>
                      <a:schemeClr val="accent2">
                        <a:lumMod val="75000"/>
                      </a:schemeClr>
                    </a:solidFill>
                  </a:rPr>
                </a:br>
                <a:endParaRPr lang="zh-TW" altLang="en-US"/>
              </a:p>
            </p:txBody>
          </p:sp>
        </mc:Choice>
        <mc:Fallback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BD732DC2-2D68-42BA-A395-63D7B1C58B0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342150"/>
                <a:ext cx="8274270" cy="4351338"/>
              </a:xfrm>
              <a:blipFill>
                <a:blip r:embed="rId2"/>
                <a:stretch>
                  <a:fillRect b="-406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2EBFF2B1-334C-40D5-909A-166878D2D762}"/>
                  </a:ext>
                </a:extLst>
              </p:cNvPr>
              <p:cNvSpPr txBox="1"/>
              <p:nvPr/>
            </p:nvSpPr>
            <p:spPr>
              <a:xfrm>
                <a:off x="6400800" y="1690688"/>
                <a:ext cx="5927834" cy="148662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lvl="1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400" b="0" i="1" smtClean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sz="1400" b="0" i="1" smtClean="0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altLang="zh-TW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TW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sz="1400" i="1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altLang="zh-TW" sz="1400" b="0" i="1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TW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1400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TW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zh-TW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1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TW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sz="1400" i="1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altLang="zh-TW" sz="1400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TW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1400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TW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  <m:r>
                        <a:rPr lang="en-US" altLang="zh-TW" sz="1400" b="0" i="1" smtClean="0">
                          <a:latin typeface="Cambria Math" panose="02040503050406030204" pitchFamily="18" charset="0"/>
                        </a:rPr>
                        <m:t>𝑑𝑡</m:t>
                      </m:r>
                      <m:r>
                        <a:rPr lang="en-US" altLang="zh-TW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>
                            <m:sSubPr>
                              <m:ctrlPr>
                                <a:rPr lang="en-US" altLang="zh-TW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1400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TW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zh-TW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1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rad>
                      <m:r>
                        <a:rPr lang="en-US" altLang="zh-TW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zh-TW" sz="1400" b="0" i="1" smtClean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̃"/>
                              <m:ctrlPr>
                                <a:rPr lang="en-US" altLang="zh-TW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TW" sz="1400" b="0" i="1" smtClean="0">
                                  <a:latin typeface="Cambria Math" panose="02040503050406030204" pitchFamily="18" charset="0"/>
                                </a:rPr>
                                <m:t>𝑊</m:t>
                              </m:r>
                            </m:e>
                          </m:acc>
                        </m:e>
                        <m:sub>
                          <m: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  <m:t>10.2.49</m:t>
                          </m:r>
                        </m:e>
                      </m:d>
                    </m:oMath>
                  </m:oMathPara>
                </a14:m>
                <a:endParaRPr lang="en-US" altLang="zh-TW" sz="1400" b="0"/>
              </a:p>
              <a:p>
                <a:pPr lvl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400" b="0" i="1" smtClean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sz="1400" b="0" i="1" smtClean="0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altLang="zh-TW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TW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sz="1400" i="1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altLang="zh-TW" sz="1400" b="0" i="1" smtClean="0"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TW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1400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TW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zh-TW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1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TW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sz="1400" i="1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altLang="zh-TW" sz="1400" b="0" i="1" smtClean="0">
                                  <a:latin typeface="Cambria Math" panose="02040503050406030204" pitchFamily="18" charset="0"/>
                                </a:rPr>
                                <m:t>22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TW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1400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TW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  <m:r>
                        <a:rPr lang="en-US" altLang="zh-TW" sz="1400" b="0" i="1" smtClean="0">
                          <a:latin typeface="Cambria Math" panose="02040503050406030204" pitchFamily="18" charset="0"/>
                        </a:rPr>
                        <m:t>𝑑𝑡</m:t>
                      </m:r>
                      <m:r>
                        <a:rPr lang="en-US" altLang="zh-TW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>
                            <m:sSubPr>
                              <m:ctrlPr>
                                <a:rPr lang="en-US" altLang="zh-TW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1400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TW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zh-TW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1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rad>
                      <m:r>
                        <a:rPr lang="en-US" altLang="zh-TW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zh-TW" sz="1400" b="0" i="1" smtClean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̃"/>
                              <m:ctrlPr>
                                <a:rPr lang="en-US" altLang="zh-TW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TW" sz="1400" b="0" i="1" smtClean="0">
                                  <a:latin typeface="Cambria Math" panose="02040503050406030204" pitchFamily="18" charset="0"/>
                                </a:rPr>
                                <m:t>𝑊</m:t>
                              </m:r>
                            </m:e>
                          </m:acc>
                        </m:e>
                        <m:sub>
                          <m: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  <m:t>10.2.50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US" altLang="zh-TW" sz="1400" i="1"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US" altLang="zh-TW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sz="1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TW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sz="1400" i="1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altLang="zh-TW" sz="14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zh-TW" sz="14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sz="1400" i="1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altLang="zh-TW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altLang="zh-TW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1400" i="1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altLang="zh-TW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altLang="zh-TW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sz="14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sz="1400" i="1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altLang="zh-TW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altLang="zh-TW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1400" i="1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altLang="zh-TW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altLang="zh-TW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sz="1400" i="1">
                          <a:latin typeface="Cambria Math" panose="02040503050406030204" pitchFamily="18" charset="0"/>
                        </a:rPr>
                        <m:t> (10.2.47)</m:t>
                      </m:r>
                    </m:oMath>
                  </m:oMathPara>
                </a14:m>
                <a:endParaRPr lang="en-US" altLang="zh-TW" sz="1400"/>
              </a:p>
              <a:p>
                <a:pPr marL="457200" lvl="1" indent="0">
                  <a:lnSpc>
                    <a:spcPct val="150000"/>
                  </a:lnSpc>
                  <a:buNone/>
                </a:pPr>
                <a:endParaRPr lang="zh-TW" altLang="en-US" sz="1400"/>
              </a:p>
            </p:txBody>
          </p:sp>
        </mc:Choice>
        <mc:Fallback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2EBFF2B1-334C-40D5-909A-166878D2D7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1690688"/>
                <a:ext cx="5927834" cy="14866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8F961254-3FA7-48FC-98C6-61BAF8963680}"/>
              </a:ext>
            </a:extLst>
          </p:cNvPr>
          <p:cNvCxnSpPr>
            <a:cxnSpLocks/>
          </p:cNvCxnSpPr>
          <p:nvPr/>
        </p:nvCxnSpPr>
        <p:spPr>
          <a:xfrm>
            <a:off x="1871475" y="4145964"/>
            <a:ext cx="1870208" cy="0"/>
          </a:xfrm>
          <a:prstGeom prst="line">
            <a:avLst/>
          </a:prstGeom>
          <a:ln w="127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>
            <a:extLst>
              <a:ext uri="{FF2B5EF4-FFF2-40B4-BE49-F238E27FC236}">
                <a16:creationId xmlns:a16="http://schemas.microsoft.com/office/drawing/2014/main" id="{320329F5-3151-47CE-BF41-546A3599C6C2}"/>
              </a:ext>
            </a:extLst>
          </p:cNvPr>
          <p:cNvCxnSpPr>
            <a:cxnSpLocks/>
          </p:cNvCxnSpPr>
          <p:nvPr/>
        </p:nvCxnSpPr>
        <p:spPr>
          <a:xfrm>
            <a:off x="4351917" y="4145964"/>
            <a:ext cx="1870208" cy="0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>
            <a:extLst>
              <a:ext uri="{FF2B5EF4-FFF2-40B4-BE49-F238E27FC236}">
                <a16:creationId xmlns:a16="http://schemas.microsoft.com/office/drawing/2014/main" id="{ED2A9450-3D8D-4BA1-B4E6-54B016124E26}"/>
              </a:ext>
            </a:extLst>
          </p:cNvPr>
          <p:cNvCxnSpPr>
            <a:cxnSpLocks/>
          </p:cNvCxnSpPr>
          <p:nvPr/>
        </p:nvCxnSpPr>
        <p:spPr>
          <a:xfrm>
            <a:off x="6716745" y="4145964"/>
            <a:ext cx="1870208" cy="0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>
            <a:extLst>
              <a:ext uri="{FF2B5EF4-FFF2-40B4-BE49-F238E27FC236}">
                <a16:creationId xmlns:a16="http://schemas.microsoft.com/office/drawing/2014/main" id="{F580F26E-3AD4-46C1-8728-5BB42D7F5862}"/>
              </a:ext>
            </a:extLst>
          </p:cNvPr>
          <p:cNvCxnSpPr>
            <a:cxnSpLocks/>
          </p:cNvCxnSpPr>
          <p:nvPr/>
        </p:nvCxnSpPr>
        <p:spPr>
          <a:xfrm>
            <a:off x="1240855" y="4755564"/>
            <a:ext cx="903255" cy="0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E4C00854-6C07-431A-AE26-7F38C25A06CE}"/>
              </a:ext>
            </a:extLst>
          </p:cNvPr>
          <p:cNvCxnSpPr>
            <a:cxnSpLocks/>
          </p:cNvCxnSpPr>
          <p:nvPr/>
        </p:nvCxnSpPr>
        <p:spPr>
          <a:xfrm>
            <a:off x="2312910" y="4755564"/>
            <a:ext cx="756111" cy="0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>
            <a:extLst>
              <a:ext uri="{FF2B5EF4-FFF2-40B4-BE49-F238E27FC236}">
                <a16:creationId xmlns:a16="http://schemas.microsoft.com/office/drawing/2014/main" id="{7782ADD1-D445-4412-87FB-ABF8A6C9B638}"/>
              </a:ext>
            </a:extLst>
          </p:cNvPr>
          <p:cNvCxnSpPr>
            <a:cxnSpLocks/>
          </p:cNvCxnSpPr>
          <p:nvPr/>
        </p:nvCxnSpPr>
        <p:spPr>
          <a:xfrm>
            <a:off x="3888828" y="4755564"/>
            <a:ext cx="945931" cy="0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接點 17">
            <a:extLst>
              <a:ext uri="{FF2B5EF4-FFF2-40B4-BE49-F238E27FC236}">
                <a16:creationId xmlns:a16="http://schemas.microsoft.com/office/drawing/2014/main" id="{9949625C-F629-47C2-BA15-51BF6B41CC04}"/>
              </a:ext>
            </a:extLst>
          </p:cNvPr>
          <p:cNvCxnSpPr>
            <a:cxnSpLocks/>
          </p:cNvCxnSpPr>
          <p:nvPr/>
        </p:nvCxnSpPr>
        <p:spPr>
          <a:xfrm>
            <a:off x="5065987" y="4755564"/>
            <a:ext cx="1030013" cy="0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接點 19">
            <a:extLst>
              <a:ext uri="{FF2B5EF4-FFF2-40B4-BE49-F238E27FC236}">
                <a16:creationId xmlns:a16="http://schemas.microsoft.com/office/drawing/2014/main" id="{57D04B28-D9C3-4819-8BA8-86979D2457EC}"/>
              </a:ext>
            </a:extLst>
          </p:cNvPr>
          <p:cNvCxnSpPr>
            <a:cxnSpLocks/>
          </p:cNvCxnSpPr>
          <p:nvPr/>
        </p:nvCxnSpPr>
        <p:spPr>
          <a:xfrm flipV="1">
            <a:off x="6096000" y="3069021"/>
            <a:ext cx="935421" cy="35997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4278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內容版面配置區 2">
                <a:extLst>
                  <a:ext uri="{FF2B5EF4-FFF2-40B4-BE49-F238E27FC236}">
                    <a16:creationId xmlns:a16="http://schemas.microsoft.com/office/drawing/2014/main" id="{575A4F73-2519-40EC-968E-C4AAFEFC858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200" y="951193"/>
                <a:ext cx="10515600" cy="15187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US" altLang="zh-TW" sz="2400"/>
                  <a:t>We mentioned before in 10.2.1, D(t)B(t, T) is a </a:t>
                </a:r>
                <a:r>
                  <a:rPr lang="en-US" altLang="zh-TW" sz="2400">
                    <a:solidFill>
                      <a:srgbClr val="FF0000"/>
                    </a:solidFill>
                  </a:rPr>
                  <a:t>martingale</a:t>
                </a:r>
                <a:r>
                  <a:rPr lang="en-US" altLang="zh-TW" sz="2400"/>
                  <a:t> under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TW" sz="2400" i="1" smtClean="0">
                            <a:latin typeface="Cambria Math" panose="02040503050406030204" pitchFamily="18" charset="0"/>
                          </a:rPr>
                          <m:t>ℙ</m:t>
                        </m:r>
                      </m:e>
                    </m:acc>
                  </m:oMath>
                </a14:m>
                <a:endParaRPr lang="en-US" altLang="zh-TW" sz="2400"/>
              </a:p>
              <a:p>
                <a:pPr>
                  <a:lnSpc>
                    <a:spcPct val="150000"/>
                  </a:lnSpc>
                </a:pPr>
                <a:r>
                  <a:rPr lang="en-US" altLang="zh-TW" sz="2400"/>
                  <a:t>The </a:t>
                </a:r>
                <a:r>
                  <a:rPr lang="en-US" altLang="zh-TW" sz="2400">
                    <a:solidFill>
                      <a:srgbClr val="FF0000"/>
                    </a:solidFill>
                  </a:rPr>
                  <a:t>drift term must be equal to zero</a:t>
                </a:r>
              </a:p>
              <a:p>
                <a:pPr>
                  <a:lnSpc>
                    <a:spcPct val="150000"/>
                  </a:lnSpc>
                </a:pPr>
                <a:endParaRPr lang="en-US" altLang="zh-TW" sz="2400">
                  <a:solidFill>
                    <a:srgbClr val="FF000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endParaRPr lang="zh-TW" altLang="en-US" sz="240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" name="內容版面配置區 2">
                <a:extLst>
                  <a:ext uri="{FF2B5EF4-FFF2-40B4-BE49-F238E27FC236}">
                    <a16:creationId xmlns:a16="http://schemas.microsoft.com/office/drawing/2014/main" id="{575A4F73-2519-40EC-968E-C4AAFEFC85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951193"/>
                <a:ext cx="10515600" cy="1518746"/>
              </a:xfrm>
              <a:prstGeom prst="rect">
                <a:avLst/>
              </a:prstGeom>
              <a:blipFill>
                <a:blip r:embed="rId2"/>
                <a:stretch>
                  <a:fillRect l="-81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A2234A42-7A08-4C9D-8C16-B7238D892E01}"/>
                  </a:ext>
                </a:extLst>
              </p:cNvPr>
              <p:cNvSpPr txBox="1"/>
              <p:nvPr/>
            </p:nvSpPr>
            <p:spPr>
              <a:xfrm>
                <a:off x="1051034" y="2330401"/>
                <a:ext cx="11046372" cy="104874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𝐷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altLang="zh-TW" sz="1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TW" sz="1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1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𝛿</m:t>
                                  </m:r>
                                </m:e>
                                <m:sub>
                                  <m:r>
                                    <a:rPr lang="en-US" altLang="zh-TW" sz="1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altLang="zh-TW" sz="1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zh-TW" sz="1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1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𝛿</m:t>
                                  </m:r>
                                </m:e>
                                <m:sub>
                                  <m:r>
                                    <a:rPr lang="en-US" altLang="zh-TW" sz="1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zh-TW" sz="1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1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altLang="zh-TW" sz="1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zh-TW" sz="1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zh-TW" sz="1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1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𝛿</m:t>
                                  </m:r>
                                </m:e>
                                <m:sub>
                                  <m:r>
                                    <a:rPr lang="en-US" altLang="zh-TW" sz="1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zh-TW" sz="1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1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altLang="zh-TW" sz="1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altLang="zh-TW" sz="1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altLang="zh-TW" sz="1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altLang="zh-TW" sz="1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1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altLang="zh-TW" sz="1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altLang="zh-TW" sz="1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altLang="zh-TW" sz="1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TW" sz="1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1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1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zh-TW" sz="1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TW" sz="1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1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b>
                                  <m:r>
                                    <a:rPr lang="en-US" altLang="zh-TW" sz="1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zh-TW" sz="1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1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altLang="zh-TW" sz="1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zh-TW" sz="1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TW" sz="1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1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b>
                                  <m:r>
                                    <a:rPr lang="en-US" altLang="zh-TW" sz="1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zh-TW" sz="1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1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altLang="zh-TW" sz="1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sSub>
                            <m:sSubPr>
                              <m:ctrlPr>
                                <a:rPr lang="en-US" altLang="zh-TW" sz="1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1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altLang="zh-TW" sz="1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zh-TW" sz="1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zh-TW" sz="1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altLang="zh-TW" sz="1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TW" sz="1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1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1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zh-TW" sz="1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TW" sz="1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1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b>
                                  <m:r>
                                    <a:rPr lang="en-US" altLang="zh-TW" sz="1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zh-TW" sz="1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1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altLang="zh-TW" sz="1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zh-TW" sz="1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TW" sz="1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1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b>
                                  <m:r>
                                    <a:rPr lang="en-US" altLang="zh-TW" sz="1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zh-TW" sz="1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1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altLang="zh-TW" sz="1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sSub>
                            <m:sSubPr>
                              <m:ctrlPr>
                                <a:rPr lang="en-US" altLang="zh-TW" sz="1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1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altLang="zh-TW" sz="1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zh-TW" sz="1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altLang="zh-TW" sz="1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altLang="zh-TW" sz="1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sz="1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TW" sz="1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altLang="zh-TW" sz="1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1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TW" sz="1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TW" sz="1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1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altLang="zh-TW" sz="1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zh-TW" sz="1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zh-TW" sz="1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zh-TW" sz="1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zh-TW" sz="1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altLang="zh-TW" sz="1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sz="1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TW" sz="1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altLang="zh-TW" sz="1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1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TW" sz="1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TW" sz="1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1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altLang="zh-TW" sz="1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zh-TW" sz="1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TW" sz="1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zh-TW" sz="1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altLang="zh-TW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br>
                  <a:rPr lang="en-US" altLang="zh-TW" sz="1800" b="0" i="1">
                    <a:solidFill>
                      <a:schemeClr val="tx1"/>
                    </a:solidFill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US" altLang="zh-TW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TW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altLang="zh-TW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[</m:t>
                    </m:r>
                    <m:rad>
                      <m:radPr>
                        <m:degHide m:val="on"/>
                        <m:ctrlPr>
                          <a:rPr lang="en-US" altLang="zh-TW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>
                          <m:sSubPr>
                            <m:ctrlPr>
                              <a:rPr lang="en-US" altLang="zh-TW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en-US" altLang="zh-TW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rad>
                    <m:sSub>
                      <m:sSubPr>
                        <m:ctrlPr>
                          <a:rPr lang="en-US" altLang="zh-TW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altLang="zh-TW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TW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acc>
                      <m:accPr>
                        <m:chr m:val="̃"/>
                        <m:ctrlPr>
                          <a:rPr lang="en-US" altLang="zh-TW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zh-TW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sub>
                            <m:r>
                              <a:rPr lang="en-US" altLang="zh-TW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altLang="zh-TW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altLang="zh-TW" sz="18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>
                          <m:sSubPr>
                            <m:ctrlPr>
                              <a:rPr lang="en-US" altLang="zh-TW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800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en-US" altLang="zh-TW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rad>
                    <m:sSub>
                      <m:sSubPr>
                        <m:ctrlPr>
                          <a:rPr lang="en-US" altLang="zh-TW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altLang="zh-TW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TW" sz="1800" i="1">
                        <a:latin typeface="Cambria Math" panose="02040503050406030204" pitchFamily="18" charset="0"/>
                      </a:rPr>
                      <m:t>𝑑</m:t>
                    </m:r>
                    <m:acc>
                      <m:accPr>
                        <m:chr m:val="̃"/>
                        <m:ctrlPr>
                          <a:rPr lang="en-US" altLang="zh-TW" sz="1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zh-TW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800" i="1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sub>
                            <m:r>
                              <a:rPr lang="en-US" altLang="zh-TW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en-US" altLang="zh-TW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altLang="zh-TW" sz="1800" b="0" i="1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 </a:t>
                </a:r>
                <a:endParaRPr lang="zh-TW" altLang="en-US"/>
              </a:p>
            </p:txBody>
          </p:sp>
        </mc:Choice>
        <mc:Fallback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A2234A42-7A08-4C9D-8C16-B7238D892E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1034" y="2330401"/>
                <a:ext cx="11046372" cy="1048749"/>
              </a:xfrm>
              <a:prstGeom prst="rect">
                <a:avLst/>
              </a:prstGeom>
              <a:blipFill>
                <a:blip r:embed="rId3"/>
                <a:stretch>
                  <a:fillRect b="-290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內容版面配置區 2">
                <a:extLst>
                  <a:ext uri="{FF2B5EF4-FFF2-40B4-BE49-F238E27FC236}">
                    <a16:creationId xmlns:a16="http://schemas.microsoft.com/office/drawing/2014/main" id="{878ACF0D-9C86-408F-B4AF-F67B0FD9F5A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199" y="3441870"/>
                <a:ext cx="11259207" cy="385231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US" altLang="zh-TW" sz="2400"/>
                  <a:t>Then we obtain the partial differential equation 10.2.52 </a:t>
                </a:r>
                <a:br>
                  <a:rPr lang="en-US" altLang="zh-TW" sz="2400"/>
                </a:br>
                <a:r>
                  <a:rPr lang="en-US" altLang="zh-TW" sz="2400"/>
                  <a:t>for all </a:t>
                </a:r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d>
                      <m:dPr>
                        <m:begChr m:val="["/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0, 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𝑎𝑛𝑑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𝑎𝑙𝑙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≥0, </m:t>
                    </m:r>
                    <m:sSub>
                      <m:sSub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endParaRPr lang="en-US" altLang="zh-TW" sz="1600">
                  <a:solidFill>
                    <a:schemeClr val="tx1"/>
                  </a:solidFill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altLang="zh-TW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</m:e>
                            <m:sub>
                              <m:r>
                                <a:rPr lang="en-US" altLang="zh-TW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altLang="zh-TW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altLang="zh-TW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</m:e>
                            <m:sub>
                              <m:r>
                                <a:rPr lang="en-US" altLang="zh-TW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TW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TW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zh-TW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altLang="zh-TW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</m:e>
                            <m:sub>
                              <m:r>
                                <a:rPr lang="en-US" altLang="zh-TW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TW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TW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altLang="zh-TW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altLang="zh-TW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zh-TW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altLang="zh-TW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altLang="zh-TW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altLang="zh-TW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zh-TW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TW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altLang="zh-TW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TW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TW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zh-TW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TW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altLang="zh-TW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TW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TW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altLang="zh-TW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zh-TW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TW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TW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altLang="zh-TW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altLang="zh-TW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altLang="zh-TW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TW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altLang="zh-TW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TW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TW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zh-TW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TW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altLang="zh-TW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TW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TW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altLang="zh-TW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zh-TW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TW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TW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TW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altLang="zh-TW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altLang="zh-TW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altLang="zh-TW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zh-TW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TW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TW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TW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TW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altLang="zh-TW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altLang="zh-TW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altLang="zh-TW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zh-TW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TW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TW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TW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 (10.2.52)</m:t>
                      </m:r>
                    </m:oMath>
                  </m:oMathPara>
                </a14:m>
                <a:endParaRPr lang="en-US" altLang="zh-TW" sz="160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9" name="內容版面配置區 2">
                <a:extLst>
                  <a:ext uri="{FF2B5EF4-FFF2-40B4-BE49-F238E27FC236}">
                    <a16:creationId xmlns:a16="http://schemas.microsoft.com/office/drawing/2014/main" id="{878ACF0D-9C86-408F-B4AF-F67B0FD9F5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9" y="3441870"/>
                <a:ext cx="11259207" cy="3852315"/>
              </a:xfrm>
              <a:prstGeom prst="rect">
                <a:avLst/>
              </a:prstGeom>
              <a:blipFill>
                <a:blip r:embed="rId4"/>
                <a:stretch>
                  <a:fillRect l="-70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3583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230A140-5F0A-457D-B01B-4278097F9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400">
                <a:solidFill>
                  <a:schemeClr val="tx1"/>
                </a:solidFill>
              </a:rPr>
              <a:t>Seek a solution of the affine-yield form</a:t>
            </a:r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59103D5E-D0C3-43F3-B7CD-AB77D1899AD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d>
                          <m:d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10.2.53</m:t>
                        </m:r>
                      </m:e>
                    </m:d>
                  </m:oMath>
                </a14:m>
                <a:endParaRPr lang="en-US" altLang="zh-TW" sz="2400" b="0"/>
              </a:p>
              <a:p>
                <a:pPr>
                  <a:lnSpc>
                    <a:spcPct val="150000"/>
                  </a:lnSpc>
                </a:pPr>
                <a:r>
                  <a:rPr lang="en-US" altLang="zh-TW" sz="2400" b="0"/>
                  <a:t>For some functions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zh-TW" altLang="en-US" sz="2400" i="1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zh-TW" altLang="en-US" sz="2400" i="1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zh-TW" altLang="en-US" sz="2400" i="1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altLang="zh-TW" sz="2400" b="0"/>
                  <a:t> where </a:t>
                </a:r>
                <a14:m>
                  <m:oMath xmlns:m="http://schemas.openxmlformats.org/officeDocument/2006/math">
                    <m:r>
                      <a:rPr lang="zh-TW" altLang="en-US" sz="2400" b="0" i="1" smtClean="0">
                        <a:latin typeface="Cambria Math" panose="02040503050406030204" pitchFamily="18" charset="0"/>
                      </a:rPr>
                      <m:t>𝜏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US" altLang="zh-TW" sz="2400"/>
              </a:p>
              <a:p>
                <a:pPr>
                  <a:lnSpc>
                    <a:spcPct val="150000"/>
                  </a:lnSpc>
                </a:pPr>
                <a:r>
                  <a:rPr lang="en-US" altLang="zh-TW" sz="2400"/>
                  <a:t>The terminal condition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</m:d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</m:d>
                        </m:e>
                      </m:d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altLang="zh-TW" sz="2000"/>
              </a:p>
              <a:p>
                <a:pPr>
                  <a:lnSpc>
                    <a:spcPct val="150000"/>
                  </a:lnSpc>
                </a:pPr>
                <a:r>
                  <a:rPr lang="en-US" altLang="zh-TW" sz="2400"/>
                  <a:t>Implies </a:t>
                </a:r>
                <a:br>
                  <a:rPr lang="en-US" altLang="zh-TW" sz="2400" b="0" i="1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=0 </m:t>
                    </m:r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10.2.54</m:t>
                        </m:r>
                      </m:e>
                    </m:d>
                  </m:oMath>
                </a14:m>
                <a:br>
                  <a:rPr lang="en-US" altLang="zh-TW" sz="2400"/>
                </a:br>
                <a:endParaRPr lang="en-US" altLang="zh-TW" sz="2400"/>
              </a:p>
            </p:txBody>
          </p:sp>
        </mc:Choice>
        <mc:Fallback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59103D5E-D0C3-43F3-B7CD-AB77D1899AD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9325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8C640857-1BC3-466C-9E20-CE033FAA839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301625"/>
                <a:ext cx="10515600" cy="4351338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sz="2400"/>
                  <a:t>With ‘ denoting differentiation with respect to </a:t>
                </a:r>
                <a14:m>
                  <m:oMath xmlns:m="http://schemas.openxmlformats.org/officeDocument/2006/math">
                    <m:r>
                      <a:rPr lang="zh-TW" altLang="en-US" sz="2400" i="1">
                        <a:latin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en-US" altLang="zh-TW" sz="2400"/>
                  <a:t>, we have</a:t>
                </a:r>
                <a:br>
                  <a:rPr lang="en-US" altLang="zh-TW" sz="2400"/>
                </a:br>
                <a:r>
                  <a:rPr lang="en-US" altLang="zh-TW" sz="240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sSub>
                      <m:sSub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zh-TW" altLang="en-US" sz="2400" i="1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=−</m:t>
                    </m:r>
                    <m:sSubSup>
                      <m:sSubSup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zh-TW" altLang="en-US" sz="2400" i="1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=1,2,  </m:t>
                    </m:r>
                    <m:f>
                      <m:f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zh-TW" altLang="en-US" sz="2400" i="1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′(</m:t>
                    </m:r>
                    <m:r>
                      <a:rPr lang="zh-TW" altLang="en-US" sz="2400" i="1">
                        <a:latin typeface="Cambria Math" panose="02040503050406030204" pitchFamily="18" charset="0"/>
                      </a:rPr>
                      <m:t>𝜏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zh-TW" altLang="en-US" sz="2400"/>
              </a:p>
            </p:txBody>
          </p:sp>
        </mc:Choice>
        <mc:Fallback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8C640857-1BC3-466C-9E20-CE033FAA839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01625"/>
                <a:ext cx="10515600" cy="4351338"/>
              </a:xfrm>
              <a:blipFill>
                <a:blip r:embed="rId2"/>
                <a:stretch>
                  <a:fillRect l="-81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1F0D5302-F722-428B-B59A-DF39A013935E}"/>
                  </a:ext>
                </a:extLst>
              </p:cNvPr>
              <p:cNvSpPr txBox="1"/>
              <p:nvPr/>
            </p:nvSpPr>
            <p:spPr>
              <a:xfrm>
                <a:off x="84083" y="1765777"/>
                <a:ext cx="12107917" cy="8702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</m:e>
                            <m:sub>
                              <m: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altLang="zh-TW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</m:e>
                            <m:sub>
                              <m: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zh-TW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</m:e>
                            <m:sub>
                              <m: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altLang="zh-TW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altLang="zh-TW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altLang="zh-TW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altLang="zh-TW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zh-TW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zh-TW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TW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altLang="zh-TW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altLang="zh-TW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zh-TW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TW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TW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TW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TW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 (10.2.52)</m:t>
                      </m:r>
                    </m:oMath>
                  </m:oMathPara>
                </a14:m>
                <a:endParaRPr lang="en-US" altLang="zh-TW" sz="180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1F0D5302-F722-428B-B59A-DF39A01393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83" y="1765777"/>
                <a:ext cx="12107917" cy="8702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箭號: 向下 5">
            <a:extLst>
              <a:ext uri="{FF2B5EF4-FFF2-40B4-BE49-F238E27FC236}">
                <a16:creationId xmlns:a16="http://schemas.microsoft.com/office/drawing/2014/main" id="{22E9DD5C-0C57-4B15-A769-025573A28C7A}"/>
              </a:ext>
            </a:extLst>
          </p:cNvPr>
          <p:cNvSpPr/>
          <p:nvPr/>
        </p:nvSpPr>
        <p:spPr>
          <a:xfrm>
            <a:off x="5738648" y="2636015"/>
            <a:ext cx="672662" cy="1358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ABA5C97A-B62A-4CE7-AD78-7C9342DFE932}"/>
                  </a:ext>
                </a:extLst>
              </p:cNvPr>
              <p:cNvSpPr txBox="1"/>
              <p:nvPr/>
            </p:nvSpPr>
            <p:spPr>
              <a:xfrm>
                <a:off x="84083" y="4112191"/>
                <a:ext cx="12107917" cy="10258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altLang="zh-TW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altLang="zh-TW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altLang="zh-TW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altLang="zh-TW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r>
                                <a:rPr lang="en-US" altLang="zh-TW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zh-TW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b>
                                  <m:r>
                                    <a:rPr lang="en-US" altLang="zh-TW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zh-TW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altLang="zh-TW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21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sSubSup>
                                <m:sSubSup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𝛿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d>
                            <m:dPr>
                              <m:ctrlPr>
                                <a:rPr lang="en-US" altLang="zh-TW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altLang="zh-TW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altLang="zh-TW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altLang="zh-TW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sSubSup>
                                <m:sSubSup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b="0" i="1" smtClean="0">
                                      <a:latin typeface="Cambria Math" panose="02040503050406030204" pitchFamily="18" charset="0"/>
                                    </a:rPr>
                                    <m:t>𝛿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TW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2+</m:t>
                          </m:r>
                          <m:d>
                            <m:dPr>
                              <m:ctrlPr>
                                <a:rPr lang="en-US" altLang="zh-TW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altLang="zh-TW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p>
                                  <m:r>
                                    <a:rPr lang="en-US" altLang="zh-TW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altLang="zh-TW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TW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zh-TW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altLang="zh-TW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zh-TW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TW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zh-TW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altLang="zh-TW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zh-TW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TW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𝛿</m:t>
                                  </m:r>
                                </m:e>
                                <m:sub>
                                  <m:r>
                                    <a:rPr lang="en-US" altLang="zh-TW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en-US" altLang="zh-TW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altLang="zh-TW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 (10.2.55)</m:t>
                      </m:r>
                    </m:oMath>
                  </m:oMathPara>
                </a14:m>
                <a:endParaRPr lang="en-US" altLang="zh-TW" sz="180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ABA5C97A-B62A-4CE7-AD78-7C9342DFE9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83" y="4112191"/>
                <a:ext cx="12107917" cy="102585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1721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9">
      <a:majorFont>
        <a:latin typeface="PT Sans"/>
        <a:ea typeface="Taipei Sans TC Beta"/>
        <a:cs typeface=""/>
      </a:majorFont>
      <a:minorFont>
        <a:latin typeface="PT Sans"/>
        <a:ea typeface="Taipei Sans TC Beta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11464</TotalTime>
  <Words>974</Words>
  <Application>Microsoft Office PowerPoint</Application>
  <PresentationFormat>寬螢幕</PresentationFormat>
  <Paragraphs>58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7" baseType="lpstr">
      <vt:lpstr>Arial</vt:lpstr>
      <vt:lpstr>Calibri</vt:lpstr>
      <vt:lpstr>Cambria Math</vt:lpstr>
      <vt:lpstr>PT Sans</vt:lpstr>
      <vt:lpstr>Office 佈景主題</vt:lpstr>
      <vt:lpstr>10.2.2 Two-Factor CIR Model </vt:lpstr>
      <vt:lpstr>Two-factor Vasicek model</vt:lpstr>
      <vt:lpstr>Two-Factor Cox-Ingersoll-Ross model (CIR)</vt:lpstr>
      <vt:lpstr>The evolution of the factor processes</vt:lpstr>
      <vt:lpstr>Zero-coupon bond prices in the two-factor CIR model</vt:lpstr>
      <vt:lpstr>The discounted bond price has differential</vt:lpstr>
      <vt:lpstr>PowerPoint 簡報</vt:lpstr>
      <vt:lpstr>Seek a solution of the affine-yield form</vt:lpstr>
      <vt:lpstr>PowerPoint 簡報</vt:lpstr>
      <vt:lpstr>PowerPoint 簡報</vt:lpstr>
      <vt:lpstr>PowerPoint 簡報</vt:lpstr>
      <vt:lpstr>Thanks for listening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9.3.4 Siegel’s Exchange Rate Paradox</dc:title>
  <dc:creator>Ryan Wang</dc:creator>
  <cp:lastModifiedBy>Ryan Wang</cp:lastModifiedBy>
  <cp:revision>61</cp:revision>
  <dcterms:created xsi:type="dcterms:W3CDTF">2023-05-20T11:40:03Z</dcterms:created>
  <dcterms:modified xsi:type="dcterms:W3CDTF">2023-08-06T03:22:33Z</dcterms:modified>
</cp:coreProperties>
</file>